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0" r:id="rId1"/>
  </p:sldMasterIdLst>
  <p:notesMasterIdLst>
    <p:notesMasterId r:id="rId13"/>
  </p:notesMasterIdLst>
  <p:handoutMasterIdLst>
    <p:handoutMasterId r:id="rId14"/>
  </p:handoutMasterIdLst>
  <p:sldIdLst>
    <p:sldId id="377" r:id="rId2"/>
    <p:sldId id="376" r:id="rId3"/>
    <p:sldId id="372" r:id="rId4"/>
    <p:sldId id="373" r:id="rId5"/>
    <p:sldId id="374" r:id="rId6"/>
    <p:sldId id="375" r:id="rId7"/>
    <p:sldId id="350" r:id="rId8"/>
    <p:sldId id="365" r:id="rId9"/>
    <p:sldId id="354" r:id="rId10"/>
    <p:sldId id="358" r:id="rId11"/>
    <p:sldId id="371" r:id="rId12"/>
  </p:sldIdLst>
  <p:sldSz cx="12192000" cy="6858000"/>
  <p:notesSz cx="6888163" cy="10018713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TT Firs Medium" panose="02000903020000020003" charset="-52"/>
      <p:bold r:id="rId2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ainer's_Mac" initials="A" lastIdx="2" clrIdx="0">
    <p:extLst>
      <p:ext uri="{19B8F6BF-5375-455C-9EA6-DF929625EA0E}">
        <p15:presenceInfo xmlns:p15="http://schemas.microsoft.com/office/powerpoint/2012/main" userId="Azainer's_M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42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DE44A7F6-A48C-074D-BE40-3C93BFA05C2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615CCD52-EEAD-F94E-9345-EE9458B3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A8715CD-EBD2-CE44-92A8-D97C136C9AE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E818607-1EF8-E44B-B0CD-AB42C41B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02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4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9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5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6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7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1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7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39E2D7E9-33FA-40C2-BF44-61953D47E2A6}" type="datetimeFigureOut">
              <a:rPr lang="ru-RU" smtClean="0"/>
              <a:pPr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23CCDAA-DAAD-455F-8BAF-6972789919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26.pn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43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48.jpeg"/><Relationship Id="rId5" Type="http://schemas.openxmlformats.org/officeDocument/2006/relationships/image" Target="../media/image33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" r="22100" b="2906"/>
          <a:stretch/>
        </p:blipFill>
        <p:spPr>
          <a:xfrm>
            <a:off x="3867774" y="-5767"/>
            <a:ext cx="8359396" cy="6863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-152400"/>
            <a:ext cx="8194431" cy="7010400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52718" y="1391457"/>
            <a:ext cx="6253590" cy="294390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АЛГОРИТМ</a:t>
            </a: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действий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при совершении (угрозе совершения) вооруженного нападения, размещения взрывного устройства, захвата заложников, артобстрела (бомбардировки), обнаружения БПЛА, срабатывания на территории образовательной организации  взрывного устройства,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том числе доставленного беспилотным летательным аппаратом, нападения с использованием горючих жидкостей,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а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также информационного взаимодействия образовательных организаций с территориальными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органами</a:t>
            </a:r>
            <a:b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МВД России, </a:t>
            </a:r>
            <a:r>
              <a:rPr lang="ru-RU" sz="20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Росгвардии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и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ФСБ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России</a:t>
            </a:r>
            <a:endParaRPr lang="en-IN" sz="2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52718" y="5291364"/>
            <a:ext cx="4947355" cy="1048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err="1">
                <a:latin typeface="Arial Narrow" panose="020B0606020202030204" pitchFamily="34" charset="0"/>
              </a:rPr>
              <a:t>Гирин</a:t>
            </a:r>
            <a:r>
              <a:rPr lang="ru-RU" sz="1600" b="1" dirty="0">
                <a:latin typeface="Arial Narrow" panose="020B0606020202030204" pitchFamily="34" charset="0"/>
              </a:rPr>
              <a:t> Сергей Александрович, 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первый </a:t>
            </a:r>
            <a:r>
              <a:rPr lang="ru-RU" sz="1600" b="1" dirty="0">
                <a:latin typeface="Arial Narrow" panose="020B0606020202030204" pitchFamily="34" charset="0"/>
              </a:rPr>
              <a:t>заместитель начальника управления – начальник отдела </a:t>
            </a:r>
            <a:r>
              <a:rPr lang="ru-RU" sz="1600" b="1" dirty="0" smtClean="0">
                <a:latin typeface="Arial Narrow" panose="020B0606020202030204" pitchFamily="34" charset="0"/>
              </a:rPr>
              <a:t>территориальной </a:t>
            </a:r>
            <a:r>
              <a:rPr lang="ru-RU" sz="1600" b="1" dirty="0">
                <a:latin typeface="Arial Narrow" panose="020B0606020202030204" pitchFamily="34" charset="0"/>
              </a:rPr>
              <a:t>обороны, комплексной безопасности и мобилизационной работы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Управления региональной безопасности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1878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Артобстрел (бомбардировка)</a:t>
            </a:r>
            <a:endParaRPr lang="en-IN" sz="3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90" y="126084"/>
            <a:ext cx="414432" cy="414432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47A5A49E-7B23-4F23-AC1F-755BD1260AAC}"/>
              </a:ext>
            </a:extLst>
          </p:cNvPr>
          <p:cNvSpPr/>
          <p:nvPr/>
        </p:nvSpPr>
        <p:spPr>
          <a:xfrm>
            <a:off x="8476160" y="156221"/>
            <a:ext cx="3793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Обучающиеся</a:t>
            </a:r>
          </a:p>
        </p:txBody>
      </p:sp>
      <p:sp>
        <p:nvSpPr>
          <p:cNvPr id="30" name="Скругленный прямоугольник 35">
            <a:extLst>
              <a:ext uri="{FF2B5EF4-FFF2-40B4-BE49-F238E27FC236}">
                <a16:creationId xmlns:a16="http://schemas.microsoft.com/office/drawing/2014/main" xmlns="" id="{1537A22F-3731-4CF4-BA97-C15426C60CA4}"/>
              </a:ext>
            </a:extLst>
          </p:cNvPr>
          <p:cNvSpPr/>
          <p:nvPr/>
        </p:nvSpPr>
        <p:spPr>
          <a:xfrm>
            <a:off x="738814" y="2590298"/>
            <a:ext cx="3375606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Выполнять все команды руководителя - начальника гражданской обороны образовательной организации, классного руководителя</a:t>
            </a:r>
          </a:p>
        </p:txBody>
      </p:sp>
      <p:sp>
        <p:nvSpPr>
          <p:cNvPr id="31" name="Скругленный прямоугольник 32">
            <a:extLst>
              <a:ext uri="{FF2B5EF4-FFF2-40B4-BE49-F238E27FC236}">
                <a16:creationId xmlns:a16="http://schemas.microsoft.com/office/drawing/2014/main" xmlns="" id="{EF0CBB9C-FE6F-4993-ACC3-B2C573419759}"/>
              </a:ext>
            </a:extLst>
          </p:cNvPr>
          <p:cNvSpPr/>
          <p:nvPr/>
        </p:nvSpPr>
        <p:spPr>
          <a:xfrm>
            <a:off x="4663064" y="2546489"/>
            <a:ext cx="3191309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получении команды "Лечь на пол!" немедленно занять место на полу, закрыть голову и уши руками, закрыть глаза и приоткрыть рот </a:t>
            </a:r>
          </a:p>
        </p:txBody>
      </p:sp>
      <p:sp>
        <p:nvSpPr>
          <p:cNvPr id="32" name="Скругленный прямоугольник 51">
            <a:extLst>
              <a:ext uri="{FF2B5EF4-FFF2-40B4-BE49-F238E27FC236}">
                <a16:creationId xmlns:a16="http://schemas.microsoft.com/office/drawing/2014/main" xmlns="" id="{D32112F8-2E74-4863-ACC6-AE0887FECEDB}"/>
              </a:ext>
            </a:extLst>
          </p:cNvPr>
          <p:cNvSpPr/>
          <p:nvPr/>
        </p:nvSpPr>
        <p:spPr>
          <a:xfrm>
            <a:off x="7841232" y="2546489"/>
            <a:ext cx="3831151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промежутках между взрывами артиллерийских боеприпасов занять максимально безопасное место, используя защитные свойства несущих стен здания и мебели, находящейся в помещении</a:t>
            </a:r>
          </a:p>
        </p:txBody>
      </p:sp>
      <p:sp>
        <p:nvSpPr>
          <p:cNvPr id="33" name="Скругленный прямоугольник 4">
            <a:extLst>
              <a:ext uri="{FF2B5EF4-FFF2-40B4-BE49-F238E27FC236}">
                <a16:creationId xmlns:a16="http://schemas.microsoft.com/office/drawing/2014/main" xmlns="" id="{B0465731-6BF8-424D-B30D-66CB8DC798FC}"/>
              </a:ext>
            </a:extLst>
          </p:cNvPr>
          <p:cNvSpPr/>
          <p:nvPr/>
        </p:nvSpPr>
        <p:spPr>
          <a:xfrm>
            <a:off x="766756" y="5278338"/>
            <a:ext cx="3240329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Не вставать и не покидать помещение (класс, аудиторию, коридор) до окончания обстрела и получения команды "Встать!"</a:t>
            </a:r>
          </a:p>
        </p:txBody>
      </p:sp>
      <p:sp>
        <p:nvSpPr>
          <p:cNvPr id="34" name="Скругленный прямоугольник 36">
            <a:extLst>
              <a:ext uri="{FF2B5EF4-FFF2-40B4-BE49-F238E27FC236}">
                <a16:creationId xmlns:a16="http://schemas.microsoft.com/office/drawing/2014/main" xmlns="" id="{4B34F3D3-6B21-4875-8BC2-B1F5ADC9496F}"/>
              </a:ext>
            </a:extLst>
          </p:cNvPr>
          <p:cNvSpPr/>
          <p:nvPr/>
        </p:nvSpPr>
        <p:spPr>
          <a:xfrm>
            <a:off x="4188717" y="5124203"/>
            <a:ext cx="3853620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получении команды на перемещение в защитное сооружение в кратчайшие сроки надеть верхнюю одежду, организованно выйти по установленному маршруту и занять своё место в защитном сооружении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361C2A1-68B2-4CA8-8053-D9CD470A93E1}"/>
              </a:ext>
            </a:extLst>
          </p:cNvPr>
          <p:cNvSpPr/>
          <p:nvPr/>
        </p:nvSpPr>
        <p:spPr>
          <a:xfrm>
            <a:off x="8223969" y="5174953"/>
            <a:ext cx="3436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Независимо от сложившейся обстановки быть предельно собранным, внимательно слушать, выполнять и передавать другим обучающимся команды классного руководителя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D99F57-CAB5-46F6-88D7-5D7A1E496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40" y="3883202"/>
            <a:ext cx="1241001" cy="12410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7A1C070-DD72-418F-9644-83D3071E38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 r="4082" b="11039"/>
          <a:stretch/>
        </p:blipFill>
        <p:spPr>
          <a:xfrm>
            <a:off x="8968216" y="1506375"/>
            <a:ext cx="1297899" cy="108392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417AA19-4660-4C29-81A2-DD46F56DE9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56" y="4021188"/>
            <a:ext cx="1083910" cy="10839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35" y="1194176"/>
            <a:ext cx="1697956" cy="13961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" b="13400"/>
          <a:stretch/>
        </p:blipFill>
        <p:spPr>
          <a:xfrm>
            <a:off x="5192703" y="1178611"/>
            <a:ext cx="1754665" cy="1400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35" y="3946952"/>
            <a:ext cx="1357239" cy="13572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65517" y="1959004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7567" y="1994299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3017" y="2009254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2134" y="4686234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1287" y="4669669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90561" y="4678905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Артобстрел (бомбардировка)</a:t>
            </a:r>
            <a:endParaRPr lang="en-IN" sz="3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90" y="126084"/>
            <a:ext cx="414432" cy="414432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47A5A49E-7B23-4F23-AC1F-755BD1260AAC}"/>
              </a:ext>
            </a:extLst>
          </p:cNvPr>
          <p:cNvSpPr/>
          <p:nvPr/>
        </p:nvSpPr>
        <p:spPr>
          <a:xfrm>
            <a:off x="8476160" y="156221"/>
            <a:ext cx="3793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Руководство, персонал, обучающиеся</a:t>
            </a:r>
            <a:endParaRPr lang="ru-RU" sz="2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35">
            <a:extLst>
              <a:ext uri="{FF2B5EF4-FFF2-40B4-BE49-F238E27FC236}">
                <a16:creationId xmlns:a16="http://schemas.microsoft.com/office/drawing/2014/main" xmlns="" id="{1537A22F-3731-4CF4-BA97-C15426C60CA4}"/>
              </a:ext>
            </a:extLst>
          </p:cNvPr>
          <p:cNvSpPr/>
          <p:nvPr/>
        </p:nvSpPr>
        <p:spPr>
          <a:xfrm>
            <a:off x="897696" y="2788589"/>
            <a:ext cx="3375606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Пользоваться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лифтом и другими объемными механизмами, имеющимися в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здании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51">
            <a:extLst>
              <a:ext uri="{FF2B5EF4-FFF2-40B4-BE49-F238E27FC236}">
                <a16:creationId xmlns:a16="http://schemas.microsoft.com/office/drawing/2014/main" xmlns="" id="{D32112F8-2E74-4863-ACC6-AE0887FECEDB}"/>
              </a:ext>
            </a:extLst>
          </p:cNvPr>
          <p:cNvSpPr/>
          <p:nvPr/>
        </p:nvSpPr>
        <p:spPr>
          <a:xfrm>
            <a:off x="8229667" y="2873507"/>
            <a:ext cx="3092759" cy="5380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Использовать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средства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связи, для ведения личных разговоров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4" name="Скругленный прямоугольник 36">
            <a:extLst>
              <a:ext uri="{FF2B5EF4-FFF2-40B4-BE49-F238E27FC236}">
                <a16:creationId xmlns:a16="http://schemas.microsoft.com/office/drawing/2014/main" xmlns="" id="{4B34F3D3-6B21-4875-8BC2-B1F5ADC9496F}"/>
              </a:ext>
            </a:extLst>
          </p:cNvPr>
          <p:cNvSpPr/>
          <p:nvPr/>
        </p:nvSpPr>
        <p:spPr>
          <a:xfrm>
            <a:off x="3613377" y="4700424"/>
            <a:ext cx="6502378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Бегать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шуметь, громко разговаривать, без необходимости ходить по защитному сооружению, нарушать установленный режим светомаскировки, брать в руки неразорвавшиеся боеприпасы, осколки и незнакомые предметы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49" y="754413"/>
            <a:ext cx="7011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ПРИ НАЧАЛЕ АРТИЛЛЕРИЙСКОГО ОБСТРЕЛА СТРОГО ЗАПРЕЩАЕТСЯ: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0019" y="2920523"/>
            <a:ext cx="3699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Покидать </a:t>
            </a:r>
            <a:r>
              <a:rPr lang="ru-RU" sz="1600" dirty="0">
                <a:latin typeface="Arial Narrow" panose="020B0606020202030204" pitchFamily="34" charset="0"/>
              </a:rPr>
              <a:t>без специального разрешения защитное сооружение (приспособленное укрытие), открывать двери его входов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1205720"/>
            <a:ext cx="1771771" cy="17717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6" y="1161969"/>
            <a:ext cx="1749832" cy="17576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7" y="1161969"/>
            <a:ext cx="2676535" cy="17776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96" y="4178016"/>
            <a:ext cx="1824881" cy="18248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6208" y="2169981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8258" y="2205276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3708" y="2220231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825" y="4897211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5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67">
            <a:extLst>
              <a:ext uri="{FF2B5EF4-FFF2-40B4-BE49-F238E27FC236}">
                <a16:creationId xmlns:a16="http://schemas.microsoft.com/office/drawing/2014/main" xmlns="" id="{C6DE6514-D9AC-42F4-8AC1-0EB28A7C0478}"/>
              </a:ext>
            </a:extLst>
          </p:cNvPr>
          <p:cNvSpPr/>
          <p:nvPr/>
        </p:nvSpPr>
        <p:spPr>
          <a:xfrm flipV="1">
            <a:off x="926844" y="525339"/>
            <a:ext cx="7853741" cy="51522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58" name="Rectangle: Rounded Corners 67">
            <a:extLst>
              <a:ext uri="{FF2B5EF4-FFF2-40B4-BE49-F238E27FC236}">
                <a16:creationId xmlns:a16="http://schemas.microsoft.com/office/drawing/2014/main" xmlns="" id="{C6DE6514-D9AC-42F4-8AC1-0EB28A7C0478}"/>
              </a:ext>
            </a:extLst>
          </p:cNvPr>
          <p:cNvSpPr/>
          <p:nvPr/>
        </p:nvSpPr>
        <p:spPr>
          <a:xfrm flipV="1">
            <a:off x="926843" y="1519336"/>
            <a:ext cx="7853741" cy="51522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59" name="Rectangle: Rounded Corners 67">
            <a:extLst>
              <a:ext uri="{FF2B5EF4-FFF2-40B4-BE49-F238E27FC236}">
                <a16:creationId xmlns:a16="http://schemas.microsoft.com/office/drawing/2014/main" xmlns="" id="{C6DE6514-D9AC-42F4-8AC1-0EB28A7C0478}"/>
              </a:ext>
            </a:extLst>
          </p:cNvPr>
          <p:cNvSpPr/>
          <p:nvPr/>
        </p:nvSpPr>
        <p:spPr>
          <a:xfrm flipV="1">
            <a:off x="926843" y="2315556"/>
            <a:ext cx="7853741" cy="51522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60" name="Rectangle: Rounded Corners 67">
            <a:extLst>
              <a:ext uri="{FF2B5EF4-FFF2-40B4-BE49-F238E27FC236}">
                <a16:creationId xmlns:a16="http://schemas.microsoft.com/office/drawing/2014/main" xmlns="" id="{C6DE6514-D9AC-42F4-8AC1-0EB28A7C0478}"/>
              </a:ext>
            </a:extLst>
          </p:cNvPr>
          <p:cNvSpPr/>
          <p:nvPr/>
        </p:nvSpPr>
        <p:spPr>
          <a:xfrm flipV="1">
            <a:off x="958089" y="3039151"/>
            <a:ext cx="7853741" cy="51522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61" name="Rectangle: Rounded Corners 67">
            <a:extLst>
              <a:ext uri="{FF2B5EF4-FFF2-40B4-BE49-F238E27FC236}">
                <a16:creationId xmlns:a16="http://schemas.microsoft.com/office/drawing/2014/main" xmlns="" id="{C6DE6514-D9AC-42F4-8AC1-0EB28A7C0478}"/>
              </a:ext>
            </a:extLst>
          </p:cNvPr>
          <p:cNvSpPr/>
          <p:nvPr/>
        </p:nvSpPr>
        <p:spPr>
          <a:xfrm flipV="1">
            <a:off x="958089" y="3873761"/>
            <a:ext cx="7853741" cy="51522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62" name="Rectangle: Rounded Corners 67">
            <a:extLst>
              <a:ext uri="{FF2B5EF4-FFF2-40B4-BE49-F238E27FC236}">
                <a16:creationId xmlns:a16="http://schemas.microsoft.com/office/drawing/2014/main" xmlns="" id="{C6DE6514-D9AC-42F4-8AC1-0EB28A7C0478}"/>
              </a:ext>
            </a:extLst>
          </p:cNvPr>
          <p:cNvSpPr/>
          <p:nvPr/>
        </p:nvSpPr>
        <p:spPr>
          <a:xfrm flipV="1">
            <a:off x="926843" y="4693880"/>
            <a:ext cx="7853741" cy="102790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63" name="Rectangle: Rounded Corners 67">
            <a:extLst>
              <a:ext uri="{FF2B5EF4-FFF2-40B4-BE49-F238E27FC236}">
                <a16:creationId xmlns:a16="http://schemas.microsoft.com/office/drawing/2014/main" xmlns="" id="{C6DE6514-D9AC-42F4-8AC1-0EB28A7C0478}"/>
              </a:ext>
            </a:extLst>
          </p:cNvPr>
          <p:cNvSpPr/>
          <p:nvPr/>
        </p:nvSpPr>
        <p:spPr>
          <a:xfrm flipV="1">
            <a:off x="961850" y="6042391"/>
            <a:ext cx="7853741" cy="51522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6843" y="4783720"/>
            <a:ext cx="7853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СРАБАТЫВАНИЕ НА ТЕРРИТОРИИ ОБРАЗОВАТЕЛЬНОЙ ОРГАНИЗАЦИИ  ВЗРЫВНОГО УСТРОЙСТВА, В ТОМ ЧИСЛЕ ДОСТАВЛЕННОГО БЕСПИЛОТНЫМ ЛЕТАТЕЛЬНЫМ АППАРАТОМ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843" y="696953"/>
            <a:ext cx="3704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ВООРУЖЕННОЕ НАПАДЕНИЕ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6843" y="1584271"/>
            <a:ext cx="5179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ОБНАРУЖЕНИЕ ВЗРЫВНОГО УСТРОЙСТВА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6843" y="2323393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ЗАХВАТ ЗАЛОЖНИКОВ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6843" y="3036157"/>
            <a:ext cx="430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АРТОБСТРЕЛА (БОМБАРДИРОВКИ)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50784" y="3873761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ОБНАРУЖЕНИЯ БПЛА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0784" y="6019279"/>
            <a:ext cx="6837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НАПАДЕНИЕ С ИСПОЛЬЗОВАНИЕМ ГОРЮЧИХ ЖИДКОСТЕЙ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9907" y="5573270"/>
            <a:ext cx="1163782" cy="11369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2905" y="1333988"/>
            <a:ext cx="1258182" cy="109105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40" y="4024737"/>
            <a:ext cx="1653492" cy="16534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32" y="-166957"/>
            <a:ext cx="1479044" cy="1479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32" y="2525832"/>
            <a:ext cx="1506906" cy="83862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01" y="3141854"/>
            <a:ext cx="1482969" cy="14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3158" y="2055046"/>
            <a:ext cx="1893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Информировать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о происшествии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2090" y="2088865"/>
            <a:ext cx="276727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Передать сообщение «ВНИМАНИЕ!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ВООРУЖЕННОЕ </a:t>
            </a:r>
            <a:r>
              <a:rPr lang="ru-RU" sz="1400" dirty="0">
                <a:latin typeface="Arial Narrow" panose="020B0606020202030204" pitchFamily="34" charset="0"/>
              </a:rPr>
              <a:t>НАПАДЕНИЕ!»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97912" y="2088865"/>
            <a:ext cx="268044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Обеспечить усиление охраны и пропускного режима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Вооружённое нападение</a:t>
            </a:r>
            <a:endParaRPr lang="en-IN" sz="3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8673895" y="1978079"/>
            <a:ext cx="3149918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Разместить работников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и обучающихся в помещениях задания с последующим прекращением их движения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6942" y="4317151"/>
            <a:ext cx="2318912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 необходимости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казать первую медицинскую помощь и обеспечить водой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4708255" y="4315320"/>
            <a:ext cx="2687117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Принять меры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 воспрепятствованию дальнейшего продвижения нарушителя и отслеживанию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его направления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8239917" y="4359898"/>
            <a:ext cx="3041652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Находиться на постоянной связи с оперативными службами и обеспечить им беспрепятственный доступ к месту происшествия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1623246" y="5786374"/>
            <a:ext cx="4313533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После нейтрализации нарушителя обеспечить информирование родителей обучающихся о прекращении учебного процесса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осуществить 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сбор обучающихся для их последующей передачи родителям</a:t>
            </a:r>
          </a:p>
          <a:p>
            <a:pPr algn="ctr">
              <a:lnSpc>
                <a:spcPct val="80000"/>
              </a:lnSpc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5977231" y="6182775"/>
            <a:ext cx="3844950" cy="483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Обеспечить проведение мероприятий по ликвидации последствий происшествия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78" y="718872"/>
            <a:ext cx="793416" cy="11966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02" y="315691"/>
            <a:ext cx="1922653" cy="192265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7" y="718873"/>
            <a:ext cx="1260897" cy="12608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21" y="680923"/>
            <a:ext cx="1314344" cy="12853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0" y="2981148"/>
            <a:ext cx="1240799" cy="124079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55" y="3072517"/>
            <a:ext cx="1242803" cy="12428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99" y="3211411"/>
            <a:ext cx="1676683" cy="166096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54" y="4749610"/>
            <a:ext cx="1157311" cy="115731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52" y="4581029"/>
            <a:ext cx="1828495" cy="182849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98" y="109893"/>
            <a:ext cx="414432" cy="414432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7A5A49E-7B23-4F23-AC1F-755BD1260AAC}"/>
              </a:ext>
            </a:extLst>
          </p:cNvPr>
          <p:cNvSpPr/>
          <p:nvPr/>
        </p:nvSpPr>
        <p:spPr>
          <a:xfrm>
            <a:off x="8514233" y="138057"/>
            <a:ext cx="3793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Руководство образовательной организацией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263" y="156566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8488" y="153673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257" y="15579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8965" y="155790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314" y="368477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183" y="371885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19814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9333" y="530512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1229" y="528871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6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03" y="2911828"/>
            <a:ext cx="1481144" cy="1481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9726" y="2068547"/>
            <a:ext cx="291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нахождении вне здания объекта уйти в сторону от опасности, уводя за собой людей. При нахождении в здании переместится в ближайшее помещение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6345" y="2164909"/>
            <a:ext cx="276727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Информировать о происшествии  оперативные службы, вышестоящий орган, руководителя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58270" y="2164909"/>
            <a:ext cx="268044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Находясь в помещении, обеспечить блокирование входов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Вооружённое нападение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9343062" y="2129866"/>
            <a:ext cx="2507135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Обеспечить размещение людей безопасным способом: дальше от входов, ниже оконных проемов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4663" y="4317151"/>
            <a:ext cx="2318912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Прекратить панику и громкие разговоры, общения по средствам связи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4708255" y="4315320"/>
            <a:ext cx="2687117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Ожидать прибытия оперативных служб, разблокировать входы и покидать помещения только по команде руководства либо оперативных служб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8239917" y="4359898"/>
            <a:ext cx="3041652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После нейтрализации нарушителя обеспечить информирование родителей обучающихся о прекращении учебного процесса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1864413" y="6147622"/>
            <a:ext cx="3449350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Осуществить сбор обучающихся для их последующей передачи родителям</a:t>
            </a:r>
          </a:p>
          <a:p>
            <a:pPr algn="ctr">
              <a:lnSpc>
                <a:spcPct val="80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6317442" y="6105558"/>
            <a:ext cx="3844950" cy="483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Обеспечить проведение мероприятий по ликвидации последствий происшествия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90" y="11737"/>
            <a:ext cx="414432" cy="4144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45" y="930220"/>
            <a:ext cx="1260897" cy="12608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36" y="794916"/>
            <a:ext cx="793416" cy="1196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84" y="2999157"/>
            <a:ext cx="2300074" cy="128004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13" y="5064915"/>
            <a:ext cx="1157311" cy="115731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97" y="4536451"/>
            <a:ext cx="1828495" cy="1828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30" y="3048961"/>
            <a:ext cx="1206878" cy="12068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09" y="896109"/>
            <a:ext cx="1172697" cy="115713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368096C5-DCC5-4997-A505-B56CC6955905}"/>
              </a:ext>
            </a:extLst>
          </p:cNvPr>
          <p:cNvSpPr/>
          <p:nvPr/>
        </p:nvSpPr>
        <p:spPr>
          <a:xfrm>
            <a:off x="8643877" y="52553"/>
            <a:ext cx="361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Персонал образовательной организации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31" y="940772"/>
            <a:ext cx="2025324" cy="11485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8642" y="158017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2743" y="161277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2615" y="1633953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9323" y="1633952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314" y="3684774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183" y="371885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19814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3875" y="5643571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27770" y="5508646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8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5635" y="2140912"/>
            <a:ext cx="3696983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нахождении вне здания объекта уйти в сторону от опасности, покинуть территорию и сообщить родителям/работнику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5532" y="2185374"/>
            <a:ext cx="343817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нахождении в здании переместится в ближайшее помещение или в строну работника организации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76160" y="2198493"/>
            <a:ext cx="268044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Помочь работнику заблокировать входы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Вооружённое нападение</a:t>
            </a:r>
            <a:endParaRPr lang="en-IN" sz="3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1332886" y="4011327"/>
            <a:ext cx="2853248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Сохранять спокойствие, разговаривать тихо, выполнять указания работника организации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161" y="4053081"/>
            <a:ext cx="2318912" cy="483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Переключить средства связи в бесшумный режим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7971890" y="4025103"/>
            <a:ext cx="3582573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Разблокировать входы и выходы 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указанию работника организации</a:t>
            </a:r>
            <a:r>
              <a:rPr lang="ru-RU" sz="1400" dirty="0" smtClean="0">
                <a:latin typeface="Arial Narrow" panose="020B0606020202030204" pitchFamily="34" charset="0"/>
              </a:rPr>
              <a:t>/ руководителя/оперативных </a:t>
            </a:r>
            <a:r>
              <a:rPr lang="ru-RU" sz="1400" dirty="0">
                <a:latin typeface="Arial Narrow" panose="020B0606020202030204" pitchFamily="34" charset="0"/>
              </a:rPr>
              <a:t>служб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90" y="126084"/>
            <a:ext cx="414432" cy="414432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47A5A49E-7B23-4F23-AC1F-755BD1260AAC}"/>
              </a:ext>
            </a:extLst>
          </p:cNvPr>
          <p:cNvSpPr/>
          <p:nvPr/>
        </p:nvSpPr>
        <p:spPr>
          <a:xfrm>
            <a:off x="8476160" y="156221"/>
            <a:ext cx="3793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Обучающиеся</a:t>
            </a:r>
            <a:endParaRPr lang="ru-RU" sz="2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Rectangle: Rounded Corners 67">
            <a:extLst>
              <a:ext uri="{FF2B5EF4-FFF2-40B4-BE49-F238E27FC236}">
                <a16:creationId xmlns="" xmlns:a16="http://schemas.microsoft.com/office/drawing/2014/main" id="{5336ED1A-D503-4303-8FC0-D6A5F1C264AE}"/>
              </a:ext>
            </a:extLst>
          </p:cNvPr>
          <p:cNvSpPr/>
          <p:nvPr/>
        </p:nvSpPr>
        <p:spPr>
          <a:xfrm>
            <a:off x="1704240" y="4857794"/>
            <a:ext cx="9145466" cy="173877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Действия при пресечении вооруженного нападения: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</a:rPr>
              <a:t>лечь на пол лицом вниз, голову закрыть руками и не двигаться;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</a:rPr>
              <a:t>держаться подальше от проемов дверей  и окон;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</a:rPr>
              <a:t>при ранении постараться не двигаться с целью уменьшения потери крови;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</a:rPr>
              <a:t>не бежать навстречу сотрудникам, проводящим операцию, или от них, так как они могут посчитать бегущих за преступников</a:t>
            </a:r>
            <a:endParaRPr lang="en-IN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61" y="964773"/>
            <a:ext cx="1172697" cy="1157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52" y="1033263"/>
            <a:ext cx="1126793" cy="1126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92" y="911173"/>
            <a:ext cx="1287320" cy="1287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14" y="929415"/>
            <a:ext cx="2025324" cy="1148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61" y="2852976"/>
            <a:ext cx="1200105" cy="12001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50" y="2896158"/>
            <a:ext cx="1167603" cy="1172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18" y="2750310"/>
            <a:ext cx="1265037" cy="12650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60646" y="1577833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1356" y="154770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66806" y="1562663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4641" y="349191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3160" y="3526855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0410" y="3484771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9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77" y="2173117"/>
            <a:ext cx="2110728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Передать тревожное сообщение, зафиксировать время события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7448" y="2219636"/>
            <a:ext cx="276727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Передать по системе оповещения сообщения «ВНИМАНИЕ! ВООРУЖЕННОЕ НАПАДЕНИЕ!»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97912" y="2088865"/>
            <a:ext cx="2680447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Информировать о происшествии  руководство организации. Информировать  о происшествии   ОВД,ФСБ, </a:t>
            </a:r>
            <a:r>
              <a:rPr lang="ru-RU" sz="1400" dirty="0" err="1">
                <a:latin typeface="Arial Narrow" panose="020B0606020202030204" pitchFamily="34" charset="0"/>
              </a:rPr>
              <a:t>Росгвардию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Вооружённое нападение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8691327" y="2092133"/>
            <a:ext cx="2960102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Поддерживать связь с дежурной частью службы охраны, оперативными службами  и докладывать об обстановке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250" y="4169208"/>
            <a:ext cx="3635869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возможности принять меры к воспрепятствованию дальнейшего продвижения нарушителя и отслеживанию  </a:t>
            </a:r>
            <a:r>
              <a:rPr lang="ru-RU" sz="1400" dirty="0" smtClean="0">
                <a:latin typeface="Arial Narrow" panose="020B0606020202030204" pitchFamily="34" charset="0"/>
              </a:rPr>
              <a:t>его </a:t>
            </a:r>
            <a:r>
              <a:rPr lang="ru-RU" sz="1400" dirty="0">
                <a:latin typeface="Arial Narrow" panose="020B0606020202030204" pitchFamily="34" charset="0"/>
              </a:rPr>
              <a:t>движения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4708255" y="4315320"/>
            <a:ext cx="2687117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Обеспечить усиление охраны и контроля пропускного и </a:t>
            </a:r>
            <a:r>
              <a:rPr lang="ru-RU" sz="1400" dirty="0" err="1">
                <a:latin typeface="Arial Narrow" panose="020B0606020202030204" pitchFamily="34" charset="0"/>
              </a:rPr>
              <a:t>внутриобъектового</a:t>
            </a:r>
            <a:r>
              <a:rPr lang="ru-RU" sz="1400" dirty="0">
                <a:latin typeface="Arial Narrow" panose="020B0606020202030204" pitchFamily="34" charset="0"/>
              </a:rPr>
              <a:t> режимов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8239917" y="4359898"/>
            <a:ext cx="3041652" cy="483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Оказать первую помощь пострадавшим, эвакуацию людей с объекта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2402305" y="6001790"/>
            <a:ext cx="3172627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Обеспечить оперативным </a:t>
            </a:r>
            <a:r>
              <a:rPr lang="ru-RU" sz="1400" dirty="0">
                <a:latin typeface="Arial Narrow" panose="020B0606020202030204" pitchFamily="34" charset="0"/>
              </a:rPr>
              <a:t>службами </a:t>
            </a:r>
            <a:r>
              <a:rPr lang="ru-RU" sz="1400" dirty="0" smtClean="0">
                <a:latin typeface="Arial Narrow" panose="020B0606020202030204" pitchFamily="34" charset="0"/>
              </a:rPr>
              <a:t>беспрепятственный </a:t>
            </a:r>
            <a:r>
              <a:rPr lang="ru-RU" sz="1400" dirty="0">
                <a:latin typeface="Arial Narrow" panose="020B0606020202030204" pitchFamily="34" charset="0"/>
              </a:rPr>
              <a:t>доступ к месту происшествия</a:t>
            </a:r>
          </a:p>
          <a:p>
            <a:pPr algn="ctr">
              <a:lnSpc>
                <a:spcPct val="80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6198471" y="5968669"/>
            <a:ext cx="4082892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После нейтрализации нарушителя </a:t>
            </a:r>
            <a:r>
              <a:rPr lang="ru-RU" sz="1400" dirty="0" smtClean="0">
                <a:latin typeface="Arial Narrow" panose="020B0606020202030204" pitchFamily="34" charset="0"/>
              </a:rPr>
              <a:t> по распоряжению руководства организации осуществлять контроль передачи обучающихся родителям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90" y="11737"/>
            <a:ext cx="414432" cy="41443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68096C5-DCC5-4997-A505-B56CC6955905}"/>
              </a:ext>
            </a:extLst>
          </p:cNvPr>
          <p:cNvSpPr/>
          <p:nvPr/>
        </p:nvSpPr>
        <p:spPr>
          <a:xfrm>
            <a:off x="8691327" y="89010"/>
            <a:ext cx="306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Работник охраны организации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1" y="912220"/>
            <a:ext cx="1260897" cy="12608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11" y="841088"/>
            <a:ext cx="1314344" cy="12853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81" y="2968629"/>
            <a:ext cx="1242803" cy="124280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84" y="2999157"/>
            <a:ext cx="2300074" cy="128004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23" y="3074521"/>
            <a:ext cx="1240799" cy="124079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4" y="4811358"/>
            <a:ext cx="1157311" cy="11573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72" y="770912"/>
            <a:ext cx="1348212" cy="1348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06" y="4421692"/>
            <a:ext cx="1973461" cy="1973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17" y="743719"/>
            <a:ext cx="1538837" cy="15388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4968" y="1544192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5430" y="154266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257" y="15579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67366" y="15641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473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183" y="371885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8359" y="3719220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7107" y="545923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4922" y="5417015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7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69386D4-EB19-4399-81D9-67421399E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35" y="4715164"/>
            <a:ext cx="1431618" cy="143161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98" y="109893"/>
            <a:ext cx="414432" cy="414432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7A5A49E-7B23-4F23-AC1F-755BD1260AAC}"/>
              </a:ext>
            </a:extLst>
          </p:cNvPr>
          <p:cNvSpPr/>
          <p:nvPr/>
        </p:nvSpPr>
        <p:spPr>
          <a:xfrm>
            <a:off x="8514233" y="138057"/>
            <a:ext cx="3793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Руководство образовательной организацией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3FE082D-1C8F-4791-B25A-17BAC092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Артобстрел (бомбардировка)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Скругленный прямоугольник 32">
            <a:extLst>
              <a:ext uri="{FF2B5EF4-FFF2-40B4-BE49-F238E27FC236}">
                <a16:creationId xmlns:a16="http://schemas.microsoft.com/office/drawing/2014/main" xmlns="" id="{78E965DD-A99E-42AB-8ABD-EB899BE9C800}"/>
              </a:ext>
            </a:extLst>
          </p:cNvPr>
          <p:cNvSpPr/>
          <p:nvPr/>
        </p:nvSpPr>
        <p:spPr>
          <a:xfrm>
            <a:off x="2755232" y="2047125"/>
            <a:ext cx="3040784" cy="1082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Запасти воду и продукты питания, теплые вещи, осветительные приборы, медикаменты, средства связи, средства пожаротушения, шанцевый инструмент, средства гигиены, ёмкости для сбора мусора и оборудования санузлов</a:t>
            </a:r>
          </a:p>
        </p:txBody>
      </p:sp>
      <p:sp>
        <p:nvSpPr>
          <p:cNvPr id="57" name="Скругленный прямоугольник 31">
            <a:extLst>
              <a:ext uri="{FF2B5EF4-FFF2-40B4-BE49-F238E27FC236}">
                <a16:creationId xmlns:a16="http://schemas.microsoft.com/office/drawing/2014/main" xmlns="" id="{8384F761-F82E-4C31-A37E-AA3E6499A610}"/>
              </a:ext>
            </a:extLst>
          </p:cNvPr>
          <p:cNvSpPr/>
          <p:nvPr/>
        </p:nvSpPr>
        <p:spPr>
          <a:xfrm>
            <a:off x="5824556" y="1974506"/>
            <a:ext cx="3040784" cy="1409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Из подвала должно быть не менее 2 выходов, расположенных в противоположных частях здания. Заделать оконные и другие проёмы (кроме вентиляционных) в ограждающих конструкциях, подготовить внутренние помещения зданий на нижних этажах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(1, 2 этажи), определить места расположения обучающихся</a:t>
            </a:r>
          </a:p>
        </p:txBody>
      </p:sp>
      <p:sp>
        <p:nvSpPr>
          <p:cNvPr id="58" name="Скругленный прямоугольник 4">
            <a:extLst>
              <a:ext uri="{FF2B5EF4-FFF2-40B4-BE49-F238E27FC236}">
                <a16:creationId xmlns:a16="http://schemas.microsoft.com/office/drawing/2014/main" xmlns="" id="{000138AE-A913-4B45-A86F-2FB4471DA113}"/>
              </a:ext>
            </a:extLst>
          </p:cNvPr>
          <p:cNvSpPr/>
          <p:nvPr/>
        </p:nvSpPr>
        <p:spPr>
          <a:xfrm>
            <a:off x="8901665" y="2061571"/>
            <a:ext cx="3079107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Провести отработку модели поведения при внезапном обстреле с педагогическим коллективом, определив функциональные обязанности каждого</a:t>
            </a:r>
          </a:p>
        </p:txBody>
      </p:sp>
      <p:sp>
        <p:nvSpPr>
          <p:cNvPr id="60" name="Скругленный прямоугольник 36">
            <a:extLst>
              <a:ext uri="{FF2B5EF4-FFF2-40B4-BE49-F238E27FC236}">
                <a16:creationId xmlns:a16="http://schemas.microsoft.com/office/drawing/2014/main" xmlns="" id="{C8F30F60-3688-46BC-8BB1-594A0F0BCD98}"/>
              </a:ext>
            </a:extLst>
          </p:cNvPr>
          <p:cNvSpPr/>
          <p:nvPr/>
        </p:nvSpPr>
        <p:spPr>
          <a:xfrm>
            <a:off x="922627" y="4143856"/>
            <a:ext cx="2863943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Дать распоряжение дежурному персоналу на оповещение обучающихся и работников о начале артиллерийского обстрела и занятии защитного сооружения </a:t>
            </a:r>
          </a:p>
        </p:txBody>
      </p:sp>
      <p:sp>
        <p:nvSpPr>
          <p:cNvPr id="61" name="Скругленный прямоугольник 37">
            <a:extLst>
              <a:ext uri="{FF2B5EF4-FFF2-40B4-BE49-F238E27FC236}">
                <a16:creationId xmlns:a16="http://schemas.microsoft.com/office/drawing/2014/main" xmlns="" id="{ADDB5E45-4185-47BB-8344-358F3C365538}"/>
              </a:ext>
            </a:extLst>
          </p:cNvPr>
          <p:cNvSpPr/>
          <p:nvPr/>
        </p:nvSpPr>
        <p:spPr>
          <a:xfrm>
            <a:off x="4395906" y="4303633"/>
            <a:ext cx="3132277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Информировать о происшествии оперативные службы. Сообщить в пожарную охрану с указанием всех данных.</a:t>
            </a:r>
          </a:p>
        </p:txBody>
      </p:sp>
      <p:sp>
        <p:nvSpPr>
          <p:cNvPr id="62" name="Скругленный прямоугольник 38">
            <a:extLst>
              <a:ext uri="{FF2B5EF4-FFF2-40B4-BE49-F238E27FC236}">
                <a16:creationId xmlns:a16="http://schemas.microsoft.com/office/drawing/2014/main" xmlns="" id="{21775475-7DB5-4040-9A1E-42C482E863D8}"/>
              </a:ext>
            </a:extLst>
          </p:cNvPr>
          <p:cNvSpPr/>
          <p:nvPr/>
        </p:nvSpPr>
        <p:spPr>
          <a:xfrm>
            <a:off x="7871362" y="4147512"/>
            <a:ext cx="3866894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Обеспечить укрытие обучающихся и персонала в </a:t>
            </a:r>
            <a:r>
              <a:rPr lang="ru-RU" sz="1200" dirty="0" smtClean="0">
                <a:latin typeface="Arial Narrow" panose="020B0606020202030204" pitchFamily="34" charset="0"/>
              </a:rPr>
              <a:t>убежище, </a:t>
            </a:r>
            <a:r>
              <a:rPr lang="ru-RU" sz="1200" dirty="0">
                <a:latin typeface="Arial Narrow" panose="020B0606020202030204" pitchFamily="34" charset="0"/>
              </a:rPr>
              <a:t>а при отсутствии возможности для перемещения в защитное сооружение - в </a:t>
            </a:r>
            <a:r>
              <a:rPr lang="ru-RU" sz="1200" dirty="0" smtClean="0">
                <a:latin typeface="Arial Narrow" panose="020B0606020202030204" pitchFamily="34" charset="0"/>
              </a:rPr>
              <a:t>зоны безопасности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4" name="Скругленный прямоугольник 30">
            <a:extLst>
              <a:ext uri="{FF2B5EF4-FFF2-40B4-BE49-F238E27FC236}">
                <a16:creationId xmlns:a16="http://schemas.microsoft.com/office/drawing/2014/main" xmlns="" id="{E8B45C9E-8D14-4620-A4FA-8313ED05533D}"/>
              </a:ext>
            </a:extLst>
          </p:cNvPr>
          <p:cNvSpPr/>
          <p:nvPr/>
        </p:nvSpPr>
        <p:spPr>
          <a:xfrm>
            <a:off x="17262" y="1978530"/>
            <a:ext cx="2737970" cy="1287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Подготовить защитное сооружение (или укрытие) для приема персонала и обучающихся на случай внезапного артиллерийского обстрела (бомбардировки)</a:t>
            </a:r>
          </a:p>
          <a:p>
            <a:pPr algn="ctr">
              <a:lnSpc>
                <a:spcPct val="80000"/>
              </a:lnSpc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5" name="Скругленный прямоугольник 40">
            <a:extLst>
              <a:ext uri="{FF2B5EF4-FFF2-40B4-BE49-F238E27FC236}">
                <a16:creationId xmlns:a16="http://schemas.microsoft.com/office/drawing/2014/main" xmlns="" id="{CEEF68B1-D1B1-45AA-B9F4-0F2BF0BE49F0}"/>
              </a:ext>
            </a:extLst>
          </p:cNvPr>
          <p:cNvSpPr/>
          <p:nvPr/>
        </p:nvSpPr>
        <p:spPr>
          <a:xfrm>
            <a:off x="1400230" y="5753817"/>
            <a:ext cx="3050535" cy="1123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 Narrow" panose="020B0606020202030204" pitchFamily="34" charset="0"/>
              </a:rPr>
              <a:t>Организовать оказание первой помощи пострадавшим; при необходимости вызвать бригаду скорой медицинской помощи по телефонам: 103 (мобильный), 112 (мобильный) или 03 (ГТС)</a:t>
            </a:r>
          </a:p>
        </p:txBody>
      </p:sp>
      <p:sp>
        <p:nvSpPr>
          <p:cNvPr id="66" name="Скругленный прямоугольник 41">
            <a:extLst>
              <a:ext uri="{FF2B5EF4-FFF2-40B4-BE49-F238E27FC236}">
                <a16:creationId xmlns:a16="http://schemas.microsoft.com/office/drawing/2014/main" xmlns="" id="{DFFB500C-095E-445F-926E-D80582640ACA}"/>
              </a:ext>
            </a:extLst>
          </p:cNvPr>
          <p:cNvSpPr/>
          <p:nvPr/>
        </p:nvSpPr>
        <p:spPr>
          <a:xfrm>
            <a:off x="4708255" y="5934853"/>
            <a:ext cx="2915853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Удостовериться на основании докладов классных руководителей, что все обучающиеся и сотрудники образовательной организации находятся в защитном сооружении </a:t>
            </a:r>
          </a:p>
        </p:txBody>
      </p:sp>
      <p:sp>
        <p:nvSpPr>
          <p:cNvPr id="67" name="Скругленный прямоугольник 41">
            <a:extLst>
              <a:ext uri="{FF2B5EF4-FFF2-40B4-BE49-F238E27FC236}">
                <a16:creationId xmlns:a16="http://schemas.microsoft.com/office/drawing/2014/main" xmlns="" id="{2C1AEFCB-7B8F-4460-B44E-3CD61F6506D6}"/>
              </a:ext>
            </a:extLst>
          </p:cNvPr>
          <p:cNvSpPr/>
          <p:nvPr/>
        </p:nvSpPr>
        <p:spPr>
          <a:xfrm>
            <a:off x="7976031" y="5794679"/>
            <a:ext cx="3132277" cy="1082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Провести проверку наличия персонала. При выявлении отсутствия в защитном сооружении сотрудников или обучающихся принять меры к установлению места их нахождения и последующему перемещению </a:t>
            </a:r>
            <a:r>
              <a:rPr lang="ru-RU" sz="1200" dirty="0" smtClean="0">
                <a:latin typeface="Arial Narrow" panose="020B0606020202030204" pitchFamily="34" charset="0"/>
              </a:rPr>
              <a:t>в защитное </a:t>
            </a:r>
            <a:r>
              <a:rPr lang="ru-RU" sz="1200" dirty="0">
                <a:latin typeface="Arial Narrow" panose="020B0606020202030204" pitchFamily="34" charset="0"/>
              </a:rPr>
              <a:t>сооружение 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04E99E9-232C-4410-91F8-278A8DF631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55" y="683197"/>
            <a:ext cx="1287320" cy="12873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B252694C-5627-4327-812B-683F697AAA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3" y="3109415"/>
            <a:ext cx="1331230" cy="133123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96C0869C-C1E0-4D79-8DB8-7B1D72CB35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76" y="4901115"/>
            <a:ext cx="941615" cy="941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D42834-5451-4D71-AF2D-6DDF7780DA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58" y="849152"/>
            <a:ext cx="1196088" cy="11960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D6FC285-5892-41DA-911E-97785F92E5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79" y="3050329"/>
            <a:ext cx="1134741" cy="11347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395CEEA-D7B3-4751-A252-02D766DCB7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88" y="2906857"/>
            <a:ext cx="1233558" cy="12335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1306AE5-30C5-4550-9E56-C613052C7A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25" y="4767024"/>
            <a:ext cx="1140685" cy="114068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67C44F63-B6F7-4345-981C-E864301849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12" y="953337"/>
            <a:ext cx="1051423" cy="10514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7" y="802391"/>
            <a:ext cx="1136265" cy="11362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5982" y="147904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3952" y="1524611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02257" y="1557909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34798" y="155790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473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183" y="3718858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19814" y="3694797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4066" y="5371922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8754" y="5342475"/>
            <a:ext cx="4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19814" y="5322934"/>
            <a:ext cx="77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4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CC3698-A27D-40D5-8F4A-5AC6B26A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8" y="2682118"/>
            <a:ext cx="2543175" cy="18002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98" y="109893"/>
            <a:ext cx="414432" cy="414432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7A5A49E-7B23-4F23-AC1F-755BD1260AAC}"/>
              </a:ext>
            </a:extLst>
          </p:cNvPr>
          <p:cNvSpPr/>
          <p:nvPr/>
        </p:nvSpPr>
        <p:spPr>
          <a:xfrm>
            <a:off x="8514233" y="138057"/>
            <a:ext cx="3793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Руководство образовательной организацией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3FE082D-1C8F-4791-B25A-17BAC092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Артобстрел (бомбардировка)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1D8F003-1EE0-4A31-8D40-60849FE31B06}"/>
              </a:ext>
            </a:extLst>
          </p:cNvPr>
          <p:cNvSpPr/>
          <p:nvPr/>
        </p:nvSpPr>
        <p:spPr>
          <a:xfrm>
            <a:off x="731347" y="2139616"/>
            <a:ext cx="2803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 возможности проинформировать в кратчайшие сроки вышестоящий орган управления 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30">
            <a:extLst>
              <a:ext uri="{FF2B5EF4-FFF2-40B4-BE49-F238E27FC236}">
                <a16:creationId xmlns:a16="http://schemas.microsoft.com/office/drawing/2014/main" xmlns="" id="{6649F290-5858-44BC-8CA8-47D4CEDE8118}"/>
              </a:ext>
            </a:extLst>
          </p:cNvPr>
          <p:cNvSpPr/>
          <p:nvPr/>
        </p:nvSpPr>
        <p:spPr>
          <a:xfrm>
            <a:off x="4602487" y="2009980"/>
            <a:ext cx="3050053" cy="1082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Пресекать во время артиллерийского обстрела случаи паники, нарушения общественного порядка и мер безопасности среди обучающихся и персонала</a:t>
            </a:r>
            <a:endParaRPr lang="ru-RU" sz="1200" dirty="0"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32">
            <a:extLst>
              <a:ext uri="{FF2B5EF4-FFF2-40B4-BE49-F238E27FC236}">
                <a16:creationId xmlns:a16="http://schemas.microsoft.com/office/drawing/2014/main" xmlns="" id="{CC7F82C9-3021-49B6-BB94-01E3DF6FAD14}"/>
              </a:ext>
            </a:extLst>
          </p:cNvPr>
          <p:cNvSpPr/>
          <p:nvPr/>
        </p:nvSpPr>
        <p:spPr>
          <a:xfrm>
            <a:off x="8161800" y="2006566"/>
            <a:ext cx="3298853" cy="1082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При выявлении признаков присутствия в воздухе паров </a:t>
            </a:r>
            <a:r>
              <a:rPr lang="ru-RU" sz="1200" dirty="0" err="1">
                <a:latin typeface="Arial Narrow" panose="020B0606020202030204" pitchFamily="34" charset="0"/>
              </a:rPr>
              <a:t>аварийно</a:t>
            </a:r>
            <a:r>
              <a:rPr lang="ru-RU" sz="1200" dirty="0">
                <a:latin typeface="Arial Narrow" panose="020B0606020202030204" pitchFamily="34" charset="0"/>
              </a:rPr>
              <a:t> химически опасных веществ (характерного запаха, раздражения кожи и слизистых оболочек, рвоты, удушья) дать команду на использование средств индивидуальной защиты органов дыхания</a:t>
            </a:r>
          </a:p>
        </p:txBody>
      </p:sp>
      <p:sp>
        <p:nvSpPr>
          <p:cNvPr id="28" name="Скругленный прямоугольник 31">
            <a:extLst>
              <a:ext uri="{FF2B5EF4-FFF2-40B4-BE49-F238E27FC236}">
                <a16:creationId xmlns:a16="http://schemas.microsoft.com/office/drawing/2014/main" xmlns="" id="{44F2A1C0-E0A6-4F58-9252-E61ABF6ED510}"/>
              </a:ext>
            </a:extLst>
          </p:cNvPr>
          <p:cNvSpPr/>
          <p:nvPr/>
        </p:nvSpPr>
        <p:spPr>
          <a:xfrm>
            <a:off x="125988" y="4380946"/>
            <a:ext cx="3801538" cy="755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При необходимости или при образовании завалов в защитном сооружении и невозможности ликвидировать их собственными силами вызвать подразделение МЧС по телефону 101 (мобильный), 112 (мобильный), 01 (ГТС)</a:t>
            </a:r>
          </a:p>
        </p:txBody>
      </p:sp>
      <p:sp>
        <p:nvSpPr>
          <p:cNvPr id="29" name="Скругленный прямоугольник 33">
            <a:extLst>
              <a:ext uri="{FF2B5EF4-FFF2-40B4-BE49-F238E27FC236}">
                <a16:creationId xmlns:a16="http://schemas.microsoft.com/office/drawing/2014/main" xmlns="" id="{02CC5D2F-FD5C-43C0-AB44-D6554639277C}"/>
              </a:ext>
            </a:extLst>
          </p:cNvPr>
          <p:cNvSpPr/>
          <p:nvPr/>
        </p:nvSpPr>
        <p:spPr>
          <a:xfrm>
            <a:off x="4637201" y="4429451"/>
            <a:ext cx="3379193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Организовать жизнеобеспечение укрываемых, используя находящиеся в защитном сооружении заблаговременно подготовленные средства </a:t>
            </a:r>
          </a:p>
        </p:txBody>
      </p:sp>
      <p:sp>
        <p:nvSpPr>
          <p:cNvPr id="30" name="Скругленный прямоугольник 4">
            <a:extLst>
              <a:ext uri="{FF2B5EF4-FFF2-40B4-BE49-F238E27FC236}">
                <a16:creationId xmlns:a16="http://schemas.microsoft.com/office/drawing/2014/main" xmlns="" id="{B6D94A52-DA8A-4BEE-9F4E-A9C78408FCE8}"/>
              </a:ext>
            </a:extLst>
          </p:cNvPr>
          <p:cNvSpPr/>
          <p:nvPr/>
        </p:nvSpPr>
        <p:spPr>
          <a:xfrm>
            <a:off x="8016394" y="4388994"/>
            <a:ext cx="3738262" cy="59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После окончания артиллерийского обстрела направить одного из укрываемых для осмотра и оценки обстановки в здании и на прилегающей территории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4DCDB63-CE53-48DD-89DC-6EB27050E5D5}"/>
              </a:ext>
            </a:extLst>
          </p:cNvPr>
          <p:cNvSpPr/>
          <p:nvPr/>
        </p:nvSpPr>
        <p:spPr>
          <a:xfrm>
            <a:off x="6987822" y="6101776"/>
            <a:ext cx="3461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Обеспечить проверку наличия обучающихся и персонала, оценку состояния их здоровья, передачу обучающихся родителям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99CF6F2-3D55-4C4F-8750-FEF425DCC23E}"/>
              </a:ext>
            </a:extLst>
          </p:cNvPr>
          <p:cNvSpPr/>
          <p:nvPr/>
        </p:nvSpPr>
        <p:spPr>
          <a:xfrm>
            <a:off x="2190732" y="5821987"/>
            <a:ext cx="4384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Если укрываемым не угрожают обвалом здания и строительные конструкции, нет пожаров, взрывоопасных предметов, отсутствуют признаки наличия в воздухе паров аварийно- химически опасных веществ, организовать вывод укрываемых из защитного сооружения, их размещение на безопасном участке местности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50BB6D0-8314-4168-B92C-DABDFFA01B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51" y="878719"/>
            <a:ext cx="1260897" cy="126089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D764A8E-B69C-483A-B4A9-00508EBDF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81" y="770205"/>
            <a:ext cx="1242803" cy="12428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98F9F4-F414-48DA-AED5-DE3EA27AA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25" y="899938"/>
            <a:ext cx="1185863" cy="11858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E4124A3-03E5-4F01-B58A-06992566FF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66" y="3138318"/>
            <a:ext cx="1232893" cy="123289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73E8ACE-B2FD-4425-9495-229F4EF2EBF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98" y="4929133"/>
            <a:ext cx="1157311" cy="115731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ACD8D78-59D1-4213-A5AB-5C5C9581BB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97" y="3092283"/>
            <a:ext cx="1192946" cy="11929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45" y="4482343"/>
            <a:ext cx="1309111" cy="13091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1346" y="1533705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7739" y="1590984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1148" y="1613762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538" y="3726390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67001" y="3747830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08516" y="3804219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3648" y="5243079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7279" y="5319862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449" y="11737"/>
            <a:ext cx="8990076" cy="63186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Артобстрел (бомбардировка)</a:t>
            </a:r>
            <a:endParaRPr lang="en-IN" sz="3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90" y="11737"/>
            <a:ext cx="414432" cy="414432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368096C5-DCC5-4997-A505-B56CC6955905}"/>
              </a:ext>
            </a:extLst>
          </p:cNvPr>
          <p:cNvSpPr/>
          <p:nvPr/>
        </p:nvSpPr>
        <p:spPr>
          <a:xfrm>
            <a:off x="8643877" y="52553"/>
            <a:ext cx="361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Персонал образовательной организации</a:t>
            </a:r>
          </a:p>
        </p:txBody>
      </p:sp>
      <p:sp>
        <p:nvSpPr>
          <p:cNvPr id="40" name="Скругленный прямоугольник 30">
            <a:extLst>
              <a:ext uri="{FF2B5EF4-FFF2-40B4-BE49-F238E27FC236}">
                <a16:creationId xmlns:a16="http://schemas.microsoft.com/office/drawing/2014/main" xmlns="" id="{C1B7D193-EF6D-4958-84CD-EE605120256A}"/>
              </a:ext>
            </a:extLst>
          </p:cNvPr>
          <p:cNvSpPr/>
          <p:nvPr/>
        </p:nvSpPr>
        <p:spPr>
          <a:xfrm>
            <a:off x="338021" y="2077290"/>
            <a:ext cx="3596747" cy="1293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При  внезапном артиллерийском обстреле экстренно закончить занятие и при: отсутствии возможности перемещения обучающихся в защитное сооружение подать обучающимся и выполнить команду "Лечь на пол!" </a:t>
            </a:r>
          </a:p>
        </p:txBody>
      </p:sp>
      <p:sp>
        <p:nvSpPr>
          <p:cNvPr id="41" name="Скругленный прямоугольник 31">
            <a:extLst>
              <a:ext uri="{FF2B5EF4-FFF2-40B4-BE49-F238E27FC236}">
                <a16:creationId xmlns:a16="http://schemas.microsoft.com/office/drawing/2014/main" xmlns="" id="{B5C75B3C-75FF-46DE-8BE4-0B66F2C48642}"/>
              </a:ext>
            </a:extLst>
          </p:cNvPr>
          <p:cNvSpPr/>
          <p:nvPr/>
        </p:nvSpPr>
        <p:spPr>
          <a:xfrm>
            <a:off x="7971890" y="2077290"/>
            <a:ext cx="4056390" cy="1436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наличии возможности перемещения в защитное сооружение, взяв журнал учёта учебных занятий и обесточив электропотребители, организованно вывести учащихся по отработанному маршруту, предварительно убедившись, что все обучаемые покинули учебное место, и разместить обучающихся в защитном сооружении</a:t>
            </a:r>
          </a:p>
        </p:txBody>
      </p:sp>
      <p:sp>
        <p:nvSpPr>
          <p:cNvPr id="42" name="Скругленный прямоугольник 35">
            <a:extLst>
              <a:ext uri="{FF2B5EF4-FFF2-40B4-BE49-F238E27FC236}">
                <a16:creationId xmlns:a16="http://schemas.microsoft.com/office/drawing/2014/main" xmlns="" id="{81A20235-E8B9-4812-8810-63E0013729C1}"/>
              </a:ext>
            </a:extLst>
          </p:cNvPr>
          <p:cNvSpPr/>
          <p:nvPr/>
        </p:nvSpPr>
        <p:spPr>
          <a:xfrm>
            <a:off x="3875301" y="2166068"/>
            <a:ext cx="4206318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Убедиться, что все обучающиеся находятся на безопасном удалении от окон, использовать защитные свойства несущих стен здания  в соответствии с указаниями руководителя - начальника гражданской обороны образовательной организации </a:t>
            </a:r>
          </a:p>
        </p:txBody>
      </p:sp>
      <p:sp>
        <p:nvSpPr>
          <p:cNvPr id="43" name="Скругленный прямоугольник 33">
            <a:extLst>
              <a:ext uri="{FF2B5EF4-FFF2-40B4-BE49-F238E27FC236}">
                <a16:creationId xmlns:a16="http://schemas.microsoft.com/office/drawing/2014/main" xmlns="" id="{B187B89F-2EE6-49DB-8FE5-C1C155131DE3}"/>
              </a:ext>
            </a:extLst>
          </p:cNvPr>
          <p:cNvSpPr/>
          <p:nvPr/>
        </p:nvSpPr>
        <p:spPr>
          <a:xfrm>
            <a:off x="397490" y="4307109"/>
            <a:ext cx="3477811" cy="1246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Во время перемещения в защитное сооружение пресекать случаи паники и нарушения общественного порядка среди обучающихся, оказывать помощь обучающимся и персоналу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образовательной </a:t>
            </a:r>
            <a:r>
              <a:rPr lang="ru-RU" sz="1400" dirty="0">
                <a:latin typeface="Arial Narrow" panose="020B0606020202030204" pitchFamily="34" charset="0"/>
              </a:rPr>
              <a:t>организации</a:t>
            </a:r>
          </a:p>
        </p:txBody>
      </p:sp>
      <p:sp>
        <p:nvSpPr>
          <p:cNvPr id="45" name="Скругленный прямоугольник 4">
            <a:extLst>
              <a:ext uri="{FF2B5EF4-FFF2-40B4-BE49-F238E27FC236}">
                <a16:creationId xmlns:a16="http://schemas.microsoft.com/office/drawing/2014/main" xmlns="" id="{3C5C2A6C-5E7D-4B3D-94B2-8D1EA8F00A11}"/>
              </a:ext>
            </a:extLst>
          </p:cNvPr>
          <p:cNvSpPr/>
          <p:nvPr/>
        </p:nvSpPr>
        <p:spPr>
          <a:xfrm>
            <a:off x="4355985" y="4541972"/>
            <a:ext cx="3290305" cy="483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Находясь в защитном сооружении, провести проверку наличия обучающихся </a:t>
            </a:r>
          </a:p>
        </p:txBody>
      </p:sp>
      <p:sp>
        <p:nvSpPr>
          <p:cNvPr id="46" name="Скругленный прямоугольник 37">
            <a:extLst>
              <a:ext uri="{FF2B5EF4-FFF2-40B4-BE49-F238E27FC236}">
                <a16:creationId xmlns:a16="http://schemas.microsoft.com/office/drawing/2014/main" xmlns="" id="{99EDA0C8-D4EE-4C0B-99F8-24865931E055}"/>
              </a:ext>
            </a:extLst>
          </p:cNvPr>
          <p:cNvSpPr/>
          <p:nvPr/>
        </p:nvSpPr>
        <p:spPr>
          <a:xfrm>
            <a:off x="8372068" y="4525937"/>
            <a:ext cx="2718612" cy="483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Оказывать первую помощь пострадавшим</a:t>
            </a:r>
          </a:p>
        </p:txBody>
      </p:sp>
      <p:sp>
        <p:nvSpPr>
          <p:cNvPr id="47" name="Скругленный прямоугольник 41">
            <a:extLst>
              <a:ext uri="{FF2B5EF4-FFF2-40B4-BE49-F238E27FC236}">
                <a16:creationId xmlns:a16="http://schemas.microsoft.com/office/drawing/2014/main" xmlns="" id="{27585350-210A-4102-B611-AA071E065618}"/>
              </a:ext>
            </a:extLst>
          </p:cNvPr>
          <p:cNvSpPr/>
          <p:nvPr/>
        </p:nvSpPr>
        <p:spPr>
          <a:xfrm>
            <a:off x="6443736" y="6074423"/>
            <a:ext cx="3540579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Действовать в соответствии с указаниями руководителя - начальника гражданской обороны образовательной организации</a:t>
            </a:r>
          </a:p>
        </p:txBody>
      </p:sp>
      <p:sp>
        <p:nvSpPr>
          <p:cNvPr id="48" name="Скругленный прямоугольник 38">
            <a:extLst>
              <a:ext uri="{FF2B5EF4-FFF2-40B4-BE49-F238E27FC236}">
                <a16:creationId xmlns:a16="http://schemas.microsoft.com/office/drawing/2014/main" xmlns="" id="{C287BF2B-CDA4-4F10-B435-476348AD4BE5}"/>
              </a:ext>
            </a:extLst>
          </p:cNvPr>
          <p:cNvSpPr/>
          <p:nvPr/>
        </p:nvSpPr>
        <p:spPr>
          <a:xfrm>
            <a:off x="2431409" y="6056609"/>
            <a:ext cx="3316856" cy="864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Контролировать соблюдение укрываемыми мер безопасности, в том числе пожарной безопасности, вести наблюдение за складывающейся обстановкой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15986F9-4423-4C58-AD1C-C93E3B59D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38" y="3406980"/>
            <a:ext cx="1140685" cy="114068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A2E45D8-937F-465E-AB5E-86C482105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33" y="3468975"/>
            <a:ext cx="1048976" cy="104897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695C403E-F145-49AC-87E2-4AE1F3D61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86" y="3406980"/>
            <a:ext cx="981259" cy="98125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FEB9A13-12D1-4128-917E-C3B6549CF5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41" y="874933"/>
            <a:ext cx="1196088" cy="1196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58" y="710378"/>
            <a:ext cx="1857161" cy="1392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21" y="4800339"/>
            <a:ext cx="1574913" cy="1294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94" y="4965135"/>
            <a:ext cx="1109288" cy="1109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" b="13400"/>
          <a:stretch/>
        </p:blipFill>
        <p:spPr>
          <a:xfrm>
            <a:off x="1299332" y="740302"/>
            <a:ext cx="1754665" cy="14004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836" y="1486246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3053" y="1581293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04274" y="1581292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2866" y="3849975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7722" y="388905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3877" y="3864921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1273" y="5519779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6250" y="5553408"/>
            <a:ext cx="95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23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evastopol_1">
      <a:dk1>
        <a:srgbClr val="021828"/>
      </a:dk1>
      <a:lt1>
        <a:sysClr val="window" lastClr="FFFFFF"/>
      </a:lt1>
      <a:dk2>
        <a:srgbClr val="212745"/>
      </a:dk2>
      <a:lt2>
        <a:srgbClr val="BFD7ED"/>
      </a:lt2>
      <a:accent1>
        <a:srgbClr val="005EB8"/>
      </a:accent1>
      <a:accent2>
        <a:srgbClr val="E4002B"/>
      </a:accent2>
      <a:accent3>
        <a:srgbClr val="00A9E0"/>
      </a:accent3>
      <a:accent4>
        <a:srgbClr val="EB4060"/>
      </a:accent4>
      <a:accent5>
        <a:srgbClr val="40BFE8"/>
      </a:accent5>
      <a:accent6>
        <a:srgbClr val="F28095"/>
      </a:accent6>
      <a:hlink>
        <a:srgbClr val="00A9E0"/>
      </a:hlink>
      <a:folHlink>
        <a:srgbClr val="005EB8"/>
      </a:folHlink>
    </a:clrScheme>
    <a:fontScheme name="Sevastopol_Firs">
      <a:majorFont>
        <a:latin typeface="TT Firs Medium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13616</TotalTime>
  <Words>1378</Words>
  <Application>Microsoft Office PowerPoint</Application>
  <PresentationFormat>Широкоэкранный</PresentationFormat>
  <Paragraphs>188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 Narrow</vt:lpstr>
      <vt:lpstr>verdana</vt:lpstr>
      <vt:lpstr>Calibri</vt:lpstr>
      <vt:lpstr>Wingdings</vt:lpstr>
      <vt:lpstr>Times New Roman</vt:lpstr>
      <vt:lpstr>Arial</vt:lpstr>
      <vt:lpstr>Arial Black</vt:lpstr>
      <vt:lpstr>TT Firs Medium</vt:lpstr>
      <vt:lpstr>verdana</vt:lpstr>
      <vt:lpstr>Тема Office</vt:lpstr>
      <vt:lpstr>АЛГОРИТМ  действий при совершении (угрозе совершения) вооруженного нападения, размещения взрывного устройства, захвата заложников, артобстрела (бомбардировки), обнаружения БПЛА, срабатывания на территории образовательной организации  взрывного устройства,  в том числе доставленного беспилотным летательным аппаратом, нападения с использованием горючих жидкостей,  а также информационного взаимодействия образовательных организаций с территориальными органами  МВД России, Росгвардии  и ФСБ России</vt:lpstr>
      <vt:lpstr>Презентация PowerPoint</vt:lpstr>
      <vt:lpstr>Вооружённое нападение</vt:lpstr>
      <vt:lpstr>Вооружённое нападение</vt:lpstr>
      <vt:lpstr>Вооружённое нападение</vt:lpstr>
      <vt:lpstr>Вооружённое нападение</vt:lpstr>
      <vt:lpstr>Артобстрел (бомбардировка)</vt:lpstr>
      <vt:lpstr>Артобстрел (бомбардировка)</vt:lpstr>
      <vt:lpstr>Артобстрел (бомбардировка)</vt:lpstr>
      <vt:lpstr>Артобстрел (бомбардировка)</vt:lpstr>
      <vt:lpstr>Артобстрел (бомбардировка)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Azainer's_Mac</dc:creator>
  <cp:lastModifiedBy>Светлана  Константиновна Филиппенко</cp:lastModifiedBy>
  <cp:revision>253</cp:revision>
  <cp:lastPrinted>2023-07-22T08:05:52Z</cp:lastPrinted>
  <dcterms:created xsi:type="dcterms:W3CDTF">2018-10-23T14:55:44Z</dcterms:created>
  <dcterms:modified xsi:type="dcterms:W3CDTF">2023-07-28T07:31:17Z</dcterms:modified>
</cp:coreProperties>
</file>