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74" r:id="rId12"/>
    <p:sldId id="275" r:id="rId13"/>
    <p:sldId id="276" r:id="rId14"/>
    <p:sldId id="264" r:id="rId15"/>
    <p:sldId id="265" r:id="rId16"/>
    <p:sldId id="267" r:id="rId17"/>
    <p:sldId id="268" r:id="rId18"/>
    <p:sldId id="269" r:id="rId19"/>
    <p:sldId id="270" r:id="rId20"/>
    <p:sldId id="271" r:id="rId21"/>
  </p:sldIdLst>
  <p:sldSz cx="12165013" cy="6840538"/>
  <p:notesSz cx="6856413" cy="9142413"/>
  <p:defaultTextStyle>
    <a:defPPr>
      <a:defRPr lang="ru-RU"/>
    </a:defPPr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8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25" cy="72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13" y="2125663"/>
            <a:ext cx="10339387" cy="1465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D4429-8739-4A32-8C55-4ED2289021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4A2F5-9E2A-4631-83C0-D64FDABA18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67750" y="2124075"/>
            <a:ext cx="2584450" cy="350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1225" y="2124075"/>
            <a:ext cx="7604125" cy="3500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6DE00-3A84-42D0-B7A5-35A62D23D2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13" y="2125663"/>
            <a:ext cx="10339387" cy="1465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038" y="3876675"/>
            <a:ext cx="8516937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B70EF-AF70-4F84-9A72-BE276B6681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D2AC5-DFDC-493F-BD9F-1CA4AA230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438" y="4395788"/>
            <a:ext cx="103409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438" y="2898775"/>
            <a:ext cx="103409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BEA77-E473-49D2-B8E6-6626410D47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595438"/>
            <a:ext cx="2609850" cy="2190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0263" y="1595438"/>
            <a:ext cx="2609850" cy="2190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66EC0-C768-4D1A-8959-392850E3D8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74638"/>
            <a:ext cx="10948987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3" y="1531938"/>
            <a:ext cx="5375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13" y="2170113"/>
            <a:ext cx="5375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138" y="1531938"/>
            <a:ext cx="5376862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138" y="2170113"/>
            <a:ext cx="5376862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BFB71-D71D-409F-BB73-CD7982C00C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25622-2DF2-48FF-B8B8-85663C9FFF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F9485-00DF-4830-B55C-D06CC46AD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73050"/>
            <a:ext cx="4002087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6150" y="273050"/>
            <a:ext cx="6800850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1431925"/>
            <a:ext cx="4002087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F8E07-C7A6-4589-B9A8-1E611ECE9E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BBCC1-814D-40EA-957B-5CBADE0FC6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425" y="4787900"/>
            <a:ext cx="729932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4425" y="611188"/>
            <a:ext cx="729932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4425" y="5353050"/>
            <a:ext cx="729932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6B2B6-E5FE-47B6-AE20-C4F2C26547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710F1-FE5A-4622-9723-B749B99EE5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6500" y="271463"/>
            <a:ext cx="2738438" cy="3514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6425" y="271463"/>
            <a:ext cx="8067675" cy="3514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9CA57-3BB4-411B-868E-3B954D783F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5" y="271463"/>
            <a:ext cx="109585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3250" y="634523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9250" y="6345238"/>
            <a:ext cx="3856038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6488" y="6345238"/>
            <a:ext cx="2840037" cy="365125"/>
          </a:xfrm>
        </p:spPr>
        <p:txBody>
          <a:bodyPr/>
          <a:lstStyle>
            <a:lvl1pPr>
              <a:defRPr/>
            </a:lvl1pPr>
          </a:lstStyle>
          <a:p>
            <a:fld id="{A818DA0E-AD5B-4C37-9196-04CFF24DF2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13" y="2125663"/>
            <a:ext cx="10339387" cy="1465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038" y="3876675"/>
            <a:ext cx="8516937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7E2C2-B7E2-492C-B8FB-21936CCFDF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045CC-D97A-4F0F-92CE-8E7C839882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438" y="4395788"/>
            <a:ext cx="103409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438" y="2898775"/>
            <a:ext cx="103409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543E5-FD73-483D-AAFF-80BFC6CD66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595438"/>
            <a:ext cx="2609850" cy="2190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0263" y="1595438"/>
            <a:ext cx="2609850" cy="2190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1704B-7EDD-431C-89E8-F84CBAC811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74638"/>
            <a:ext cx="10948987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3" y="1531938"/>
            <a:ext cx="5375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13" y="2170113"/>
            <a:ext cx="5375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138" y="1531938"/>
            <a:ext cx="5376862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138" y="2170113"/>
            <a:ext cx="5376862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AB11-219B-484D-81C4-C0509AA30D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F403F-8480-4698-9502-66C6EC77F6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438" y="4395788"/>
            <a:ext cx="103409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438" y="2898775"/>
            <a:ext cx="103409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6F4A9-705B-4957-9F99-C97E715230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608E8-F1C3-47B2-B8F5-546AE74CC0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73050"/>
            <a:ext cx="4002087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6150" y="273050"/>
            <a:ext cx="6800850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1431925"/>
            <a:ext cx="4002087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3DC54-4778-4600-915E-96866F4E62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425" y="4787900"/>
            <a:ext cx="729932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4425" y="611188"/>
            <a:ext cx="729932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4425" y="5353050"/>
            <a:ext cx="729932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3FBE7-CEE5-4D08-8154-E714582D26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27E9B-FBBE-4800-A35B-3EDF73B4B6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6500" y="268288"/>
            <a:ext cx="2740025" cy="351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250" y="268288"/>
            <a:ext cx="8070850" cy="351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918ED-8705-4E2B-A33A-92902BDFEB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0" y="268288"/>
            <a:ext cx="109632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3250" y="634523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9250" y="6345238"/>
            <a:ext cx="3856038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6488" y="6345238"/>
            <a:ext cx="2840037" cy="365125"/>
          </a:xfrm>
        </p:spPr>
        <p:txBody>
          <a:bodyPr/>
          <a:lstStyle>
            <a:lvl1pPr>
              <a:defRPr/>
            </a:lvl1pPr>
          </a:lstStyle>
          <a:p>
            <a:fld id="{6DAA498B-B45F-40DE-A72B-A0DA3C5D94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13" y="2125663"/>
            <a:ext cx="10339387" cy="1465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038" y="3876675"/>
            <a:ext cx="8516937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69E9D-46F5-483A-9847-E624102D20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7A6F3-1B64-4974-9262-0FF77828C4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438" y="4395788"/>
            <a:ext cx="103409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438" y="2898775"/>
            <a:ext cx="103409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CC5F0-9EB1-437E-BD5B-A25B60C2C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595438"/>
            <a:ext cx="2609850" cy="2190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0263" y="1595438"/>
            <a:ext cx="2609850" cy="2190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E8E59-0671-4957-8F67-52EC4FC57F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4038" y="3876675"/>
            <a:ext cx="4181475" cy="1747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913" y="3876675"/>
            <a:ext cx="4183062" cy="1747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EE44B-9684-408D-B49C-7E75B0186C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74638"/>
            <a:ext cx="10948987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3" y="1531938"/>
            <a:ext cx="5375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13" y="2170113"/>
            <a:ext cx="5375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138" y="1531938"/>
            <a:ext cx="5376862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138" y="2170113"/>
            <a:ext cx="5376862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ADF7F-2148-4501-B8B0-77EB9B7F54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4297F-20FE-4259-ADC1-DFD77DE705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B0C0C-DF65-46D1-9DD8-051E9A22FA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73050"/>
            <a:ext cx="4002087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6150" y="273050"/>
            <a:ext cx="6800850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1431925"/>
            <a:ext cx="4002087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B112-A3A1-4C5A-A4E8-01F69A4CBB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425" y="4787900"/>
            <a:ext cx="729932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4425" y="611188"/>
            <a:ext cx="729932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4425" y="5353050"/>
            <a:ext cx="729932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E853C-8B07-4218-965A-CF711834DE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81655-C8B5-4864-B10E-15E000A56D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38" y="266700"/>
            <a:ext cx="2740025" cy="3519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1663" y="266700"/>
            <a:ext cx="8067675" cy="3519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E69E7-285A-46D1-858A-C7F2E8341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74638"/>
            <a:ext cx="10948987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3" y="1531938"/>
            <a:ext cx="5375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13" y="2170113"/>
            <a:ext cx="5375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138" y="1531938"/>
            <a:ext cx="5376862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138" y="2170113"/>
            <a:ext cx="5376862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6935E-27B7-4A34-B7E7-405B336345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41766-A36D-4A0B-BDE4-160C9FA859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8F979-65E4-44F7-8C6E-6B489F7D99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73050"/>
            <a:ext cx="4002087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6150" y="273050"/>
            <a:ext cx="6800850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1431925"/>
            <a:ext cx="4002087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8E68C-45C6-4B57-8CB9-1C9787F929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425" y="4787900"/>
            <a:ext cx="729932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4425" y="611188"/>
            <a:ext cx="729932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4425" y="5353050"/>
            <a:ext cx="729932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54F96-667A-4818-8133-0DDAB5F391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11225" y="2124075"/>
            <a:ext cx="10340975" cy="14668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>
                <a:sym typeface="Arial" pitchFamily="34" charset="0"/>
              </a:rPr>
              <a:t>Образец заголовка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824038" y="3876675"/>
            <a:ext cx="8516937" cy="174783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>
                <a:sym typeface="Arial" pitchFamily="34" charset="0"/>
              </a:rPr>
              <a:t>Образец подзаголовка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03250" y="6345238"/>
            <a:ext cx="2844800" cy="3651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-45199300" eaLnBrk="1" latinLnBrk="1" hangingPunct="1">
              <a:spcBef>
                <a:spcPct val="0"/>
              </a:spcBef>
              <a:defRPr>
                <a:solidFill>
                  <a:srgbClr val="8C8C8C"/>
                </a:solidFill>
                <a:latin typeface="HCR Dotum" charset="-127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159250" y="6345238"/>
            <a:ext cx="3856038" cy="3651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-45199300" eaLnBrk="1" latinLnBrk="1" hangingPunct="1">
              <a:spcBef>
                <a:spcPct val="0"/>
              </a:spcBef>
              <a:defRPr>
                <a:solidFill>
                  <a:srgbClr val="8C8C8C"/>
                </a:solidFill>
                <a:latin typeface="HCR Dotum" charset="-127"/>
              </a:defRPr>
            </a:lvl1pPr>
          </a:lstStyle>
          <a:p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726488" y="6345238"/>
            <a:ext cx="2840037" cy="3651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-45199300" eaLnBrk="1" latinLnBrk="1" hangingPunct="1">
              <a:spcBef>
                <a:spcPct val="0"/>
              </a:spcBef>
              <a:defRPr>
                <a:solidFill>
                  <a:srgbClr val="8C8C8C"/>
                </a:solidFill>
                <a:latin typeface="HCR Dotum" charset="-127"/>
              </a:defRPr>
            </a:lvl1pPr>
          </a:lstStyle>
          <a:p>
            <a:fld id="{4EA3A029-90AC-4931-9372-D62C6E5EF4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2pPr>
      <a:lvl3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3pPr>
      <a:lvl4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4pPr>
      <a:lvl5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5pPr>
      <a:lvl6pPr marL="4572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lvl1pPr marL="342900" indent="-342900" algn="l" rtl="0" fontAlgn="base" latinLnBrk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cs typeface="+mn-cs"/>
          <a:sym typeface="Arial" pitchFamily="34" charset="0"/>
        </a:defRPr>
      </a:lvl2pPr>
      <a:lvl3pPr marL="11430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cs typeface="+mn-cs"/>
          <a:sym typeface="Arial" pitchFamily="34" charset="0"/>
        </a:defRPr>
      </a:lvl3pPr>
      <a:lvl4pPr marL="16002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4pPr>
      <a:lvl5pPr marL="20574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5pPr>
      <a:lvl6pPr marL="25146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6pPr>
      <a:lvl7pPr marL="29718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7pPr>
      <a:lvl8pPr marL="34290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8pPr>
      <a:lvl9pPr marL="38862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6425" y="271463"/>
            <a:ext cx="10958513" cy="1143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>
                <a:sym typeface="Arial" pitchFamily="34" charset="0"/>
              </a:rPr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8013" y="1595438"/>
            <a:ext cx="5372100" cy="21907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0"/>
            <a:r>
              <a:rPr lang="ru-RU" altLang="en-US" smtClean="0"/>
              <a:t>Второй уровень</a:t>
            </a:r>
          </a:p>
          <a:p>
            <a:pPr lvl="0"/>
            <a:r>
              <a:rPr lang="ru-RU" altLang="en-US" smtClean="0"/>
              <a:t>Третий уровень</a:t>
            </a:r>
          </a:p>
          <a:p>
            <a:pPr lvl="0"/>
            <a:r>
              <a:rPr lang="ru-RU" altLang="en-US" smtClean="0"/>
              <a:t>Четвертый уровень</a:t>
            </a:r>
          </a:p>
          <a:p>
            <a:pPr lvl="0"/>
            <a:r>
              <a:rPr lang="ru-RU" altLang="en-US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83313" y="1595438"/>
            <a:ext cx="5373687" cy="21907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0"/>
            <a:r>
              <a:rPr lang="ru-RU" altLang="en-US" smtClean="0"/>
              <a:t>Второй уровень</a:t>
            </a:r>
          </a:p>
          <a:p>
            <a:pPr lvl="0"/>
            <a:r>
              <a:rPr lang="ru-RU" altLang="en-US" smtClean="0"/>
              <a:t>Третий уровень</a:t>
            </a:r>
          </a:p>
          <a:p>
            <a:pPr lvl="0"/>
            <a:r>
              <a:rPr lang="ru-RU" altLang="en-US" smtClean="0"/>
              <a:t>Четвертый уровень</a:t>
            </a:r>
          </a:p>
          <a:p>
            <a:pPr lvl="0"/>
            <a:r>
              <a:rPr lang="ru-RU" altLang="en-US" smtClean="0"/>
              <a:t>Пятый уровень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6425" y="3973513"/>
            <a:ext cx="5372100" cy="21907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0"/>
            <a:r>
              <a:rPr lang="ru-RU" altLang="en-US" smtClean="0"/>
              <a:t>Второй уровень</a:t>
            </a:r>
          </a:p>
          <a:p>
            <a:pPr lvl="0"/>
            <a:r>
              <a:rPr lang="ru-RU" altLang="en-US" smtClean="0"/>
              <a:t>Третий уровень</a:t>
            </a:r>
          </a:p>
          <a:p>
            <a:pPr lvl="0"/>
            <a:r>
              <a:rPr lang="ru-RU" altLang="en-US" smtClean="0"/>
              <a:t>Четвертый уровень</a:t>
            </a:r>
          </a:p>
          <a:p>
            <a:pPr lvl="0"/>
            <a:r>
              <a:rPr lang="ru-RU" altLang="en-US" smtClean="0"/>
              <a:t>Пятый уровень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81725" y="3973513"/>
            <a:ext cx="5373688" cy="21907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0"/>
            <a:r>
              <a:rPr lang="ru-RU" altLang="en-US" smtClean="0"/>
              <a:t>Второй уровень</a:t>
            </a:r>
          </a:p>
          <a:p>
            <a:pPr lvl="0"/>
            <a:r>
              <a:rPr lang="ru-RU" altLang="en-US" smtClean="0"/>
              <a:t>Третий уровень</a:t>
            </a:r>
          </a:p>
          <a:p>
            <a:pPr lvl="0"/>
            <a:r>
              <a:rPr lang="ru-RU" altLang="en-US" smtClean="0"/>
              <a:t>Четвертый уровень</a:t>
            </a:r>
          </a:p>
          <a:p>
            <a:pPr lvl="0"/>
            <a:r>
              <a:rPr lang="ru-RU" altLang="en-US" smtClean="0"/>
              <a:t>Пятый уровень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03250" y="6345238"/>
            <a:ext cx="2844800" cy="3651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latinLnBrk="1" hangingPunct="1">
              <a:spcBef>
                <a:spcPct val="0"/>
              </a:spcBef>
              <a:defRPr>
                <a:solidFill>
                  <a:srgbClr val="8C8C8C"/>
                </a:solidFill>
                <a:latin typeface="HCR Dotum" charset="-127"/>
              </a:defRPr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159250" y="6345238"/>
            <a:ext cx="3856038" cy="3651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latinLnBrk="1" hangingPunct="1">
              <a:spcBef>
                <a:spcPct val="0"/>
              </a:spcBef>
              <a:defRPr>
                <a:solidFill>
                  <a:srgbClr val="8C8C8C"/>
                </a:solidFill>
                <a:latin typeface="HCR Dotum" charset="-127"/>
              </a:defRPr>
            </a:lvl1pPr>
          </a:lstStyle>
          <a:p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726488" y="6345238"/>
            <a:ext cx="2840037" cy="3651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spcBef>
                <a:spcPct val="0"/>
              </a:spcBef>
              <a:defRPr>
                <a:solidFill>
                  <a:srgbClr val="8C8C8C"/>
                </a:solidFill>
                <a:latin typeface="HCR Dotum" charset="-127"/>
              </a:defRPr>
            </a:lvl1pPr>
          </a:lstStyle>
          <a:p>
            <a:fld id="{9704B836-DBE6-40CA-90E5-5B5C2AB87E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6" r:id="rId12"/>
  </p:sldLayoutIdLst>
  <p:txStyles>
    <p:titleStyle>
      <a:lvl1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2pPr>
      <a:lvl3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3pPr>
      <a:lvl4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4pPr>
      <a:lvl5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5pPr>
      <a:lvl6pPr marL="4572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lvl1pPr marL="342900" indent="-342900" algn="l" rtl="0" fontAlgn="base" latinLnBrk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cs typeface="+mn-cs"/>
          <a:sym typeface="Arial" pitchFamily="34" charset="0"/>
        </a:defRPr>
      </a:lvl2pPr>
      <a:lvl3pPr marL="11430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cs typeface="+mn-cs"/>
          <a:sym typeface="Arial" pitchFamily="34" charset="0"/>
        </a:defRPr>
      </a:lvl3pPr>
      <a:lvl4pPr marL="16002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4pPr>
      <a:lvl5pPr marL="20574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5pPr>
      <a:lvl6pPr marL="25146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6pPr>
      <a:lvl7pPr marL="29718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7pPr>
      <a:lvl8pPr marL="34290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8pPr>
      <a:lvl9pPr marL="38862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3250" y="268288"/>
            <a:ext cx="10963275" cy="1143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>
                <a:sym typeface="Arial" pitchFamily="34" charset="0"/>
              </a:rPr>
              <a:t>Образец заголовка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8013" y="1595438"/>
            <a:ext cx="5372100" cy="21907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0"/>
            <a:r>
              <a:rPr lang="ru-RU" altLang="en-US" smtClean="0"/>
              <a:t>Второй уровень</a:t>
            </a:r>
          </a:p>
          <a:p>
            <a:pPr lvl="0"/>
            <a:r>
              <a:rPr lang="ru-RU" altLang="en-US" smtClean="0"/>
              <a:t>Третий уровень</a:t>
            </a:r>
          </a:p>
          <a:p>
            <a:pPr lvl="0"/>
            <a:r>
              <a:rPr lang="ru-RU" altLang="en-US" smtClean="0"/>
              <a:t>Четвертый уровень</a:t>
            </a:r>
          </a:p>
          <a:p>
            <a:pPr lvl="0"/>
            <a:r>
              <a:rPr lang="ru-RU" altLang="en-US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83313" y="1595438"/>
            <a:ext cx="5373687" cy="21907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0"/>
            <a:r>
              <a:rPr lang="ru-RU" altLang="en-US" smtClean="0"/>
              <a:t>Второй уровень</a:t>
            </a:r>
          </a:p>
          <a:p>
            <a:pPr lvl="0"/>
            <a:r>
              <a:rPr lang="ru-RU" altLang="en-US" smtClean="0"/>
              <a:t>Третий уровень</a:t>
            </a:r>
          </a:p>
          <a:p>
            <a:pPr lvl="0"/>
            <a:r>
              <a:rPr lang="ru-RU" altLang="en-US" smtClean="0"/>
              <a:t>Четвертый уровень</a:t>
            </a:r>
          </a:p>
          <a:p>
            <a:pPr lvl="0"/>
            <a:r>
              <a:rPr lang="ru-RU" altLang="en-US" smtClean="0"/>
              <a:t>Пятый уровень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6425" y="3973513"/>
            <a:ext cx="5372100" cy="21907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0"/>
            <a:r>
              <a:rPr lang="ru-RU" altLang="en-US" smtClean="0"/>
              <a:t>Второй уровень</a:t>
            </a:r>
          </a:p>
          <a:p>
            <a:pPr lvl="0"/>
            <a:r>
              <a:rPr lang="ru-RU" altLang="en-US" smtClean="0"/>
              <a:t>Третий уровень</a:t>
            </a:r>
          </a:p>
          <a:p>
            <a:pPr lvl="0"/>
            <a:r>
              <a:rPr lang="ru-RU" altLang="en-US" smtClean="0"/>
              <a:t>Четвертый уровень</a:t>
            </a:r>
          </a:p>
          <a:p>
            <a:pPr lvl="0"/>
            <a:r>
              <a:rPr lang="ru-RU" altLang="en-US" smtClean="0"/>
              <a:t>Пятый уровень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81725" y="3973513"/>
            <a:ext cx="5373688" cy="21907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0"/>
            <a:r>
              <a:rPr lang="ru-RU" altLang="en-US" smtClean="0"/>
              <a:t>Второй уровень</a:t>
            </a:r>
          </a:p>
          <a:p>
            <a:pPr lvl="0"/>
            <a:r>
              <a:rPr lang="ru-RU" altLang="en-US" smtClean="0"/>
              <a:t>Третий уровень</a:t>
            </a:r>
          </a:p>
          <a:p>
            <a:pPr lvl="0"/>
            <a:r>
              <a:rPr lang="ru-RU" altLang="en-US" smtClean="0"/>
              <a:t>Четвертый уровень</a:t>
            </a:r>
          </a:p>
          <a:p>
            <a:pPr lvl="0"/>
            <a:r>
              <a:rPr lang="ru-RU" altLang="en-US" smtClean="0"/>
              <a:t>Пятый уровень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03250" y="6345238"/>
            <a:ext cx="2844800" cy="3651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latinLnBrk="1" hangingPunct="1">
              <a:spcBef>
                <a:spcPct val="0"/>
              </a:spcBef>
              <a:defRPr>
                <a:solidFill>
                  <a:srgbClr val="8C8C8C"/>
                </a:solidFill>
                <a:latin typeface="HCR Dotum" charset="-127"/>
              </a:defRPr>
            </a:lvl1pPr>
          </a:lstStyle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159250" y="6345238"/>
            <a:ext cx="3856038" cy="3651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latinLnBrk="1" hangingPunct="1">
              <a:spcBef>
                <a:spcPct val="0"/>
              </a:spcBef>
              <a:defRPr>
                <a:solidFill>
                  <a:srgbClr val="8C8C8C"/>
                </a:solidFill>
                <a:latin typeface="HCR Dotum" charset="-127"/>
              </a:defRPr>
            </a:lvl1pPr>
          </a:lstStyle>
          <a:p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726488" y="6345238"/>
            <a:ext cx="2840037" cy="3651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spcBef>
                <a:spcPct val="0"/>
              </a:spcBef>
              <a:defRPr>
                <a:solidFill>
                  <a:srgbClr val="8C8C8C"/>
                </a:solidFill>
                <a:latin typeface="HCR Dotum" charset="-127"/>
              </a:defRPr>
            </a:lvl1pPr>
          </a:lstStyle>
          <a:p>
            <a:fld id="{067398A7-7DA5-40EE-8452-07CC9EF7DC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7" r:id="rId12"/>
  </p:sldLayoutIdLst>
  <p:txStyles>
    <p:titleStyle>
      <a:lvl1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2pPr>
      <a:lvl3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3pPr>
      <a:lvl4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4pPr>
      <a:lvl5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5pPr>
      <a:lvl6pPr marL="4572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lvl1pPr marL="342900" indent="-342900" algn="l" rtl="0" fontAlgn="base" latinLnBrk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cs typeface="+mn-cs"/>
          <a:sym typeface="Arial" pitchFamily="34" charset="0"/>
        </a:defRPr>
      </a:lvl2pPr>
      <a:lvl3pPr marL="11430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cs typeface="+mn-cs"/>
          <a:sym typeface="Arial" pitchFamily="34" charset="0"/>
        </a:defRPr>
      </a:lvl3pPr>
      <a:lvl4pPr marL="16002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4pPr>
      <a:lvl5pPr marL="20574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5pPr>
      <a:lvl6pPr marL="25146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6pPr>
      <a:lvl7pPr marL="29718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7pPr>
      <a:lvl8pPr marL="34290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8pPr>
      <a:lvl9pPr marL="38862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1663" y="266700"/>
            <a:ext cx="10960100" cy="1143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>
                <a:sym typeface="Arial" pitchFamily="34" charset="0"/>
              </a:rPr>
              <a:t>Образец заголовка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8013" y="1595438"/>
            <a:ext cx="5372100" cy="21907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0"/>
            <a:r>
              <a:rPr lang="ru-RU" altLang="en-US" smtClean="0"/>
              <a:t>Второй уровень</a:t>
            </a:r>
          </a:p>
          <a:p>
            <a:pPr lvl="0"/>
            <a:r>
              <a:rPr lang="ru-RU" altLang="en-US" smtClean="0"/>
              <a:t>Третий уровень</a:t>
            </a:r>
          </a:p>
          <a:p>
            <a:pPr lvl="0"/>
            <a:r>
              <a:rPr lang="ru-RU" altLang="en-US" smtClean="0"/>
              <a:t>Четвертый уровень</a:t>
            </a:r>
          </a:p>
          <a:p>
            <a:pPr lvl="0"/>
            <a:r>
              <a:rPr lang="ru-RU" altLang="en-US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83313" y="1595438"/>
            <a:ext cx="5373687" cy="21907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0"/>
            <a:r>
              <a:rPr lang="ru-RU" altLang="en-US" smtClean="0"/>
              <a:t>Второй уровень</a:t>
            </a:r>
          </a:p>
          <a:p>
            <a:pPr lvl="0"/>
            <a:r>
              <a:rPr lang="ru-RU" altLang="en-US" smtClean="0"/>
              <a:t>Третий уровень</a:t>
            </a:r>
          </a:p>
          <a:p>
            <a:pPr lvl="0"/>
            <a:r>
              <a:rPr lang="ru-RU" altLang="en-US" smtClean="0"/>
              <a:t>Четвертый уровень</a:t>
            </a:r>
          </a:p>
          <a:p>
            <a:pPr lvl="0"/>
            <a:r>
              <a:rPr lang="ru-RU" altLang="en-US" smtClean="0"/>
              <a:t>Пятый уровень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6425" y="3973513"/>
            <a:ext cx="5372100" cy="21907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0"/>
            <a:r>
              <a:rPr lang="ru-RU" altLang="en-US" smtClean="0"/>
              <a:t>Второй уровень</a:t>
            </a:r>
          </a:p>
          <a:p>
            <a:pPr lvl="0"/>
            <a:r>
              <a:rPr lang="ru-RU" altLang="en-US" smtClean="0"/>
              <a:t>Третий уровень</a:t>
            </a:r>
          </a:p>
          <a:p>
            <a:pPr lvl="0"/>
            <a:r>
              <a:rPr lang="ru-RU" altLang="en-US" smtClean="0"/>
              <a:t>Четвертый уровень</a:t>
            </a:r>
          </a:p>
          <a:p>
            <a:pPr lvl="0"/>
            <a:r>
              <a:rPr lang="ru-RU" altLang="en-US" smtClean="0"/>
              <a:t>Пятый уровень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81725" y="3973513"/>
            <a:ext cx="5373688" cy="21907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0"/>
            <a:r>
              <a:rPr lang="ru-RU" altLang="en-US" smtClean="0"/>
              <a:t>Второй уровень</a:t>
            </a:r>
          </a:p>
          <a:p>
            <a:pPr lvl="0"/>
            <a:r>
              <a:rPr lang="ru-RU" altLang="en-US" smtClean="0"/>
              <a:t>Третий уровень</a:t>
            </a:r>
          </a:p>
          <a:p>
            <a:pPr lvl="0"/>
            <a:r>
              <a:rPr lang="ru-RU" altLang="en-US" smtClean="0"/>
              <a:t>Четвертый уровень</a:t>
            </a:r>
          </a:p>
          <a:p>
            <a:pPr lvl="0"/>
            <a:r>
              <a:rPr lang="ru-RU" altLang="en-US" smtClean="0"/>
              <a:t>Пятый уровень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01663" y="6342063"/>
            <a:ext cx="2844800" cy="3651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-45199300" eaLnBrk="1" latinLnBrk="1" hangingPunct="1">
              <a:spcBef>
                <a:spcPct val="0"/>
              </a:spcBef>
              <a:defRPr>
                <a:solidFill>
                  <a:srgbClr val="8C8C8C"/>
                </a:solidFill>
                <a:latin typeface="HCR Dotum" charset="-127"/>
              </a:defRPr>
            </a:lvl1pPr>
          </a:lstStyle>
          <a:p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157663" y="6342063"/>
            <a:ext cx="3854450" cy="3651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-45199300" eaLnBrk="1" latinLnBrk="1" hangingPunct="1">
              <a:spcBef>
                <a:spcPct val="0"/>
              </a:spcBef>
              <a:defRPr>
                <a:solidFill>
                  <a:srgbClr val="8C8C8C"/>
                </a:solidFill>
                <a:latin typeface="HCR Dotum" charset="-127"/>
              </a:defRPr>
            </a:lvl1pPr>
          </a:lstStyle>
          <a:p>
            <a:endParaRPr 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723313" y="6342063"/>
            <a:ext cx="2838450" cy="3651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-45199300" eaLnBrk="1" latinLnBrk="1" hangingPunct="1">
              <a:spcBef>
                <a:spcPct val="0"/>
              </a:spcBef>
              <a:defRPr>
                <a:solidFill>
                  <a:srgbClr val="8C8C8C"/>
                </a:solidFill>
                <a:latin typeface="HCR Dotum" charset="-127"/>
              </a:defRPr>
            </a:lvl1pPr>
          </a:lstStyle>
          <a:p>
            <a:fld id="{F5ED15EF-FF1F-400A-B410-8E54BDB11B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2pPr>
      <a:lvl3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3pPr>
      <a:lvl4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4pPr>
      <a:lvl5pPr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5pPr>
      <a:lvl6pPr marL="4572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lvl1pPr marL="342900" indent="-342900" algn="l" rtl="0" fontAlgn="base" latinLnBrk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cs typeface="+mn-cs"/>
          <a:sym typeface="Arial" pitchFamily="34" charset="0"/>
        </a:defRPr>
      </a:lvl2pPr>
      <a:lvl3pPr marL="11430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cs typeface="+mn-cs"/>
          <a:sym typeface="Arial" pitchFamily="34" charset="0"/>
        </a:defRPr>
      </a:lvl3pPr>
      <a:lvl4pPr marL="16002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4pPr>
      <a:lvl5pPr marL="20574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5pPr>
      <a:lvl6pPr marL="25146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6pPr>
      <a:lvl7pPr marL="29718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7pPr>
      <a:lvl8pPr marL="34290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8pPr>
      <a:lvl9pPr marL="38862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6350"/>
            <a:ext cx="12278968" cy="684688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6149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908050" y="0"/>
            <a:ext cx="10691813" cy="1463675"/>
          </a:xfrm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en-US" sz="2500" i="1" dirty="0">
                <a:solidFill>
                  <a:srgbClr val="000000"/>
                </a:solidFill>
              </a:rPr>
              <a:t>Муниципальное бюджетное дошкольное образовательное</a:t>
            </a:r>
            <a:br>
              <a:rPr lang="ru-RU" altLang="en-US" sz="2500" i="1" dirty="0">
                <a:solidFill>
                  <a:srgbClr val="000000"/>
                </a:solidFill>
              </a:rPr>
            </a:br>
            <a:r>
              <a:rPr lang="ru-RU" altLang="en-US" sz="2500" i="1" dirty="0">
                <a:solidFill>
                  <a:srgbClr val="000000"/>
                </a:solidFill>
              </a:rPr>
              <a:t>учреждение д</a:t>
            </a:r>
            <a:r>
              <a:rPr lang="ru-RU" altLang="en-US" sz="2500" i="1" dirty="0" smtClean="0">
                <a:solidFill>
                  <a:srgbClr val="000000"/>
                </a:solidFill>
              </a:rPr>
              <a:t>етский </a:t>
            </a:r>
            <a:r>
              <a:rPr lang="ru-RU" altLang="en-US" sz="2500" i="1" dirty="0">
                <a:solidFill>
                  <a:srgbClr val="000000"/>
                </a:solidFill>
              </a:rPr>
              <a:t>сад  № </a:t>
            </a:r>
            <a:r>
              <a:rPr lang="ru-RU" altLang="en-US" sz="2500" i="1" dirty="0" smtClean="0">
                <a:solidFill>
                  <a:srgbClr val="000000"/>
                </a:solidFill>
              </a:rPr>
              <a:t>19</a:t>
            </a:r>
            <a:r>
              <a:rPr lang="ru-RU" altLang="en-US" sz="2500" i="1" dirty="0">
                <a:solidFill>
                  <a:srgbClr val="000000"/>
                </a:solidFill>
              </a:rPr>
              <a:t/>
            </a:r>
            <a:br>
              <a:rPr lang="ru-RU" altLang="en-US" sz="2500" i="1" dirty="0">
                <a:solidFill>
                  <a:srgbClr val="000000"/>
                </a:solidFill>
              </a:rPr>
            </a:br>
            <a:r>
              <a:rPr lang="ru-RU" altLang="en-US" sz="2500" i="1" dirty="0">
                <a:solidFill>
                  <a:srgbClr val="000000"/>
                </a:solidFill>
              </a:rPr>
              <a:t>г. </a:t>
            </a:r>
            <a:r>
              <a:rPr lang="ru-RU" altLang="en-US" sz="2500" i="1" dirty="0" smtClean="0">
                <a:solidFill>
                  <a:srgbClr val="000000"/>
                </a:solidFill>
              </a:rPr>
              <a:t>Белгорода</a:t>
            </a:r>
            <a:endParaRPr lang="ru-RU" altLang="en-US" sz="2500" i="1" dirty="0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400881" y="2362200"/>
            <a:ext cx="9802107" cy="1423988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ct val="20000"/>
              </a:spcBef>
              <a:buClrTx/>
              <a:buFontTx/>
              <a:buNone/>
            </a:pPr>
            <a:r>
              <a:rPr lang="ru-RU" altLang="en-US" sz="4400" b="1" i="1" dirty="0" smtClean="0">
                <a:solidFill>
                  <a:srgbClr val="7030A0"/>
                </a:solidFill>
                <a:latin typeface="Calibri" pitchFamily="34" charset="0"/>
              </a:rPr>
              <a:t>Адаптация ребенка к детскому саду </a:t>
            </a:r>
            <a:endParaRPr lang="ru-RU" altLang="en-US" sz="4400" b="1" i="1" dirty="0">
              <a:solidFill>
                <a:srgbClr val="7030A0"/>
              </a:solidFill>
              <a:latin typeface="Calibri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ct val="20000"/>
              </a:spcBef>
              <a:buClrTx/>
              <a:buFontTx/>
              <a:buNone/>
            </a:pPr>
            <a:endParaRPr lang="ru-RU" altLang="en-US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554663" y="6164263"/>
            <a:ext cx="1079500" cy="4318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latinLnBrk="1" hangingPunct="1">
              <a:spcBef>
                <a:spcPct val="20000"/>
              </a:spcBef>
            </a:pPr>
            <a:r>
              <a:rPr lang="ru-RU" altLang="en-US" sz="2200" b="1" i="1" dirty="0" smtClean="0">
                <a:solidFill>
                  <a:srgbClr val="000000"/>
                </a:solidFill>
                <a:latin typeface="Calibri" pitchFamily="34" charset="0"/>
              </a:rPr>
              <a:t>2023 </a:t>
            </a:r>
            <a:r>
              <a:rPr lang="ru-RU" altLang="en-US" sz="2200" b="1" i="1" dirty="0">
                <a:solidFill>
                  <a:srgbClr val="000000"/>
                </a:solidFill>
                <a:latin typeface="Calibri" pitchFamily="34" charset="0"/>
              </a:rPr>
              <a:t>г.</a:t>
            </a:r>
          </a:p>
          <a:p>
            <a:pPr algn="r" eaLnBrk="1" latinLnBrk="1" hangingPunct="1">
              <a:spcBef>
                <a:spcPct val="20000"/>
              </a:spcBef>
            </a:pPr>
            <a:endParaRPr lang="ru-RU" altLang="en-US" sz="2200" b="1" i="1" dirty="0">
              <a:solidFill>
                <a:srgbClr val="000000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6407150" y="4860770"/>
            <a:ext cx="5345113" cy="141620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latinLnBrk="1" hangingPunct="1">
              <a:spcBef>
                <a:spcPct val="20000"/>
              </a:spcBef>
            </a:pPr>
            <a:r>
              <a:rPr lang="ru-RU" altLang="en-US" sz="1800" b="1" i="1" dirty="0">
                <a:solidFill>
                  <a:srgbClr val="000000"/>
                </a:solidFill>
              </a:rPr>
              <a:t>п</a:t>
            </a:r>
            <a:r>
              <a:rPr lang="ru-RU" altLang="en-US" sz="1800" b="1" i="1" dirty="0" smtClean="0">
                <a:solidFill>
                  <a:srgbClr val="000000"/>
                </a:solidFill>
              </a:rPr>
              <a:t>одготовила : </a:t>
            </a:r>
          </a:p>
          <a:p>
            <a:pPr algn="r" eaLnBrk="1" latinLnBrk="1" hangingPunct="1">
              <a:spcBef>
                <a:spcPct val="20000"/>
              </a:spcBef>
            </a:pPr>
            <a:r>
              <a:rPr lang="ru-RU" altLang="en-US" sz="1800" b="1" i="1" dirty="0" smtClean="0">
                <a:solidFill>
                  <a:srgbClr val="000000"/>
                </a:solidFill>
              </a:rPr>
              <a:t>социальный педагог</a:t>
            </a:r>
          </a:p>
          <a:p>
            <a:pPr algn="r" eaLnBrk="1" latinLnBrk="1" hangingPunct="1">
              <a:spcBef>
                <a:spcPct val="20000"/>
              </a:spcBef>
            </a:pPr>
            <a:r>
              <a:rPr lang="ru-RU" altLang="en-US" sz="1800" b="1" i="1" dirty="0" smtClean="0">
                <a:solidFill>
                  <a:srgbClr val="000000"/>
                </a:solidFill>
              </a:rPr>
              <a:t>      </a:t>
            </a:r>
            <a:r>
              <a:rPr lang="ru-RU" altLang="en-US" sz="1800" b="1" i="1" dirty="0" err="1" smtClean="0">
                <a:solidFill>
                  <a:srgbClr val="000000"/>
                </a:solidFill>
              </a:rPr>
              <a:t>Ластовская</a:t>
            </a:r>
            <a:r>
              <a:rPr lang="ru-RU" altLang="en-US" sz="1800" b="1" i="1" dirty="0" smtClean="0">
                <a:solidFill>
                  <a:srgbClr val="000000"/>
                </a:solidFill>
              </a:rPr>
              <a:t>  Галина Семёновна </a:t>
            </a:r>
            <a:r>
              <a:rPr lang="ru-RU" altLang="en-US" sz="2200" b="1" i="1" dirty="0" smtClean="0">
                <a:solidFill>
                  <a:srgbClr val="000000"/>
                </a:solidFill>
              </a:rPr>
              <a:t>.</a:t>
            </a:r>
            <a:endParaRPr lang="ru-RU" altLang="en-US" sz="2200" b="1" i="1" dirty="0">
              <a:solidFill>
                <a:srgbClr val="000000"/>
              </a:solidFill>
            </a:endParaRPr>
          </a:p>
          <a:p>
            <a:pPr algn="r" eaLnBrk="1" latinLnBrk="1" hangingPunct="1">
              <a:spcBef>
                <a:spcPct val="20000"/>
              </a:spcBef>
            </a:pPr>
            <a:endParaRPr lang="ru-RU" altLang="en-US" sz="22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74538" cy="684688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06425" y="254000"/>
            <a:ext cx="11239500" cy="58324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1" latinLnBrk="1" hangingPunct="1">
              <a:spcBef>
                <a:spcPct val="20000"/>
              </a:spcBef>
            </a:pPr>
            <a:r>
              <a:rPr lang="ru-RU" altLang="en-US" sz="3000" b="1" dirty="0" smtClean="0">
                <a:solidFill>
                  <a:srgbClr val="203A7B"/>
                </a:solidFill>
                <a:latin typeface="Batang" pitchFamily="18" charset="-127"/>
              </a:rPr>
              <a:t>                   </a:t>
            </a:r>
            <a:r>
              <a:rPr lang="ru-RU" altLang="en-US" sz="3000" b="1" dirty="0" smtClean="0">
                <a:solidFill>
                  <a:srgbClr val="7030A0"/>
                </a:solidFill>
                <a:latin typeface="Batang" pitchFamily="18" charset="-127"/>
              </a:rPr>
              <a:t>Тяжелая адаптация</a:t>
            </a:r>
            <a:r>
              <a:rPr lang="ru-RU" altLang="en-US" sz="3000" dirty="0" smtClean="0">
                <a:solidFill>
                  <a:srgbClr val="7030A0"/>
                </a:solidFill>
                <a:latin typeface="Batang" pitchFamily="18" charset="-127"/>
              </a:rPr>
              <a:t>:</a:t>
            </a:r>
          </a:p>
          <a:p>
            <a:pPr algn="just" eaLnBrk="1" latinLnBrk="1" hangingPunct="1">
              <a:spcBef>
                <a:spcPct val="20000"/>
              </a:spcBef>
            </a:pPr>
            <a:r>
              <a:rPr lang="ru-RU" altLang="en-US" sz="2400" dirty="0" smtClean="0">
                <a:solidFill>
                  <a:srgbClr val="203A7B"/>
                </a:solidFill>
                <a:latin typeface="Batang" pitchFamily="18" charset="-127"/>
              </a:rPr>
              <a:t>Сопровождается грубым нарушением всех проявлений  и реакций          ребенка от 2 до 6 месяцев:</a:t>
            </a:r>
            <a:endParaRPr lang="ru-RU" altLang="en-US" sz="2400" dirty="0">
              <a:solidFill>
                <a:srgbClr val="203A7B"/>
              </a:solidFill>
              <a:latin typeface="Batang" pitchFamily="18" charset="-127"/>
            </a:endParaRPr>
          </a:p>
          <a:p>
            <a:pPr algn="just" eaLnBrk="1" latinLnBrk="1" hangingPunct="1">
              <a:spcBef>
                <a:spcPct val="20000"/>
              </a:spcBef>
            </a:pPr>
            <a:r>
              <a:rPr lang="ru-RU" altLang="en-US" sz="2400" dirty="0" smtClean="0">
                <a:solidFill>
                  <a:srgbClr val="203A7B"/>
                </a:solidFill>
                <a:latin typeface="Batang" pitchFamily="18" charset="-127"/>
              </a:rPr>
              <a:t>-снижением аппетита (иногда возникает рвота при кормлении);</a:t>
            </a:r>
          </a:p>
          <a:p>
            <a:pPr algn="just" eaLnBrk="1" latinLnBrk="1" hangingPunct="1">
              <a:spcBef>
                <a:spcPct val="20000"/>
              </a:spcBef>
            </a:pPr>
            <a:r>
              <a:rPr lang="ru-RU" altLang="en-US" sz="2400" dirty="0" smtClean="0">
                <a:solidFill>
                  <a:srgbClr val="203A7B"/>
                </a:solidFill>
                <a:latin typeface="Batang" pitchFamily="18" charset="-127"/>
              </a:rPr>
              <a:t>-резким нарушением сна;</a:t>
            </a:r>
          </a:p>
          <a:p>
            <a:pPr algn="just" eaLnBrk="1" latinLnBrk="1" hangingPunct="1">
              <a:spcBef>
                <a:spcPct val="20000"/>
              </a:spcBef>
            </a:pPr>
            <a:r>
              <a:rPr lang="ru-RU" altLang="en-US" sz="2400" dirty="0" smtClean="0">
                <a:solidFill>
                  <a:srgbClr val="203A7B"/>
                </a:solidFill>
                <a:latin typeface="Batang" pitchFamily="18" charset="-127"/>
              </a:rPr>
              <a:t>-ребенок нередко избегает контактов со сверстниками, пытается уединить-</a:t>
            </a:r>
            <a:r>
              <a:rPr lang="ru-RU" altLang="en-US" sz="2400" dirty="0" err="1" smtClean="0">
                <a:solidFill>
                  <a:srgbClr val="203A7B"/>
                </a:solidFill>
                <a:latin typeface="Batang" pitchFamily="18" charset="-127"/>
              </a:rPr>
              <a:t>ся</a:t>
            </a:r>
            <a:r>
              <a:rPr lang="ru-RU" altLang="en-US" sz="2400" dirty="0" smtClean="0">
                <a:solidFill>
                  <a:srgbClr val="203A7B"/>
                </a:solidFill>
                <a:latin typeface="Batang" pitchFamily="18" charset="-127"/>
              </a:rPr>
              <a:t>;</a:t>
            </a:r>
          </a:p>
          <a:p>
            <a:pPr algn="just" eaLnBrk="1" latinLnBrk="1" hangingPunct="1">
              <a:spcBef>
                <a:spcPct val="20000"/>
              </a:spcBef>
            </a:pPr>
            <a:r>
              <a:rPr lang="ru-RU" altLang="en-US" sz="2400" dirty="0" smtClean="0">
                <a:solidFill>
                  <a:srgbClr val="203A7B"/>
                </a:solidFill>
                <a:latin typeface="Batang" pitchFamily="18" charset="-127"/>
              </a:rPr>
              <a:t>-отмечается проявление агрессии, подавленное состояние в течении дол-  </a:t>
            </a:r>
            <a:r>
              <a:rPr lang="ru-RU" altLang="en-US" sz="2400" dirty="0" err="1" smtClean="0">
                <a:solidFill>
                  <a:srgbClr val="203A7B"/>
                </a:solidFill>
                <a:latin typeface="Batang" pitchFamily="18" charset="-127"/>
              </a:rPr>
              <a:t>гого</a:t>
            </a:r>
            <a:r>
              <a:rPr lang="ru-RU" altLang="en-US" sz="2400" dirty="0" smtClean="0">
                <a:solidFill>
                  <a:srgbClr val="203A7B"/>
                </a:solidFill>
                <a:latin typeface="Batang" pitchFamily="18" charset="-127"/>
              </a:rPr>
              <a:t> времени (ребенок плачет, пассивен);</a:t>
            </a:r>
          </a:p>
          <a:p>
            <a:pPr algn="just" eaLnBrk="1" latinLnBrk="1" hangingPunct="1">
              <a:spcBef>
                <a:spcPct val="20000"/>
              </a:spcBef>
            </a:pPr>
            <a:r>
              <a:rPr lang="ru-RU" altLang="en-US" sz="2400" dirty="0" smtClean="0">
                <a:solidFill>
                  <a:srgbClr val="203A7B"/>
                </a:solidFill>
                <a:latin typeface="Batang" pitchFamily="18" charset="-127"/>
              </a:rPr>
              <a:t>-обычно видимые изменения происходят в речевой и двигательной актив-</a:t>
            </a:r>
            <a:r>
              <a:rPr lang="ru-RU" altLang="en-US" sz="2400" dirty="0" err="1" smtClean="0">
                <a:solidFill>
                  <a:srgbClr val="203A7B"/>
                </a:solidFill>
                <a:latin typeface="Batang" pitchFamily="18" charset="-127"/>
              </a:rPr>
              <a:t>ности</a:t>
            </a:r>
            <a:r>
              <a:rPr lang="ru-RU" altLang="en-US" sz="2400" dirty="0" smtClean="0">
                <a:solidFill>
                  <a:srgbClr val="203A7B"/>
                </a:solidFill>
                <a:latin typeface="Batang" pitchFamily="18" charset="-127"/>
              </a:rPr>
              <a:t>, возможна временная задержка психического развития;</a:t>
            </a:r>
          </a:p>
          <a:p>
            <a:pPr algn="just" eaLnBrk="1" latinLnBrk="1" hangingPunct="1">
              <a:spcBef>
                <a:spcPct val="20000"/>
              </a:spcBef>
            </a:pPr>
            <a:r>
              <a:rPr lang="ru-RU" altLang="en-US" sz="2400" dirty="0">
                <a:solidFill>
                  <a:srgbClr val="203A7B"/>
                </a:solidFill>
                <a:latin typeface="Batang" pitchFamily="18" charset="-127"/>
              </a:rPr>
              <a:t>-</a:t>
            </a:r>
            <a:r>
              <a:rPr lang="ru-RU" altLang="en-US" sz="2400" dirty="0" smtClean="0">
                <a:solidFill>
                  <a:srgbClr val="203A7B"/>
                </a:solidFill>
                <a:latin typeface="Batang" pitchFamily="18" charset="-127"/>
              </a:rPr>
              <a:t>дети заболевают в течение первых 10 дней и продолжают болеть в </a:t>
            </a:r>
            <a:r>
              <a:rPr lang="ru-RU" altLang="en-US" sz="2400" dirty="0" err="1" smtClean="0">
                <a:solidFill>
                  <a:srgbClr val="203A7B"/>
                </a:solidFill>
                <a:latin typeface="Batang" pitchFamily="18" charset="-127"/>
              </a:rPr>
              <a:t>тече-ние</a:t>
            </a:r>
            <a:r>
              <a:rPr lang="ru-RU" altLang="en-US" sz="2400" dirty="0" smtClean="0">
                <a:solidFill>
                  <a:srgbClr val="203A7B"/>
                </a:solidFill>
                <a:latin typeface="Batang" pitchFamily="18" charset="-127"/>
              </a:rPr>
              <a:t> всего времени привыкания к коллективу сверстников.</a:t>
            </a:r>
            <a:endParaRPr lang="ru-RU" altLang="en-US" sz="2400" dirty="0">
              <a:solidFill>
                <a:srgbClr val="203A7B"/>
              </a:solidFill>
              <a:latin typeface="Batang" pitchFamily="18" charset="-127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043238" y="3200400"/>
            <a:ext cx="6088062" cy="45243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eaLnBrk="1" latinLnBrk="1" hangingPunct="1"/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26809715"/>
      </p:ext>
    </p:extLst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74538" cy="684688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06425" y="398463"/>
            <a:ext cx="10952163" cy="611981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1" latinLnBrk="1" hangingPunct="1">
              <a:spcBef>
                <a:spcPct val="20000"/>
              </a:spcBef>
            </a:pPr>
            <a:r>
              <a:rPr lang="ru-RU" alt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                </a:t>
            </a:r>
            <a:r>
              <a:rPr lang="ru-RU" altLang="en-US" sz="2800" b="1" dirty="0" smtClean="0">
                <a:solidFill>
                  <a:srgbClr val="7030A0"/>
                </a:solidFill>
                <a:latin typeface="Times New Roman" pitchFamily="18" charset="0"/>
              </a:rPr>
              <a:t>Взаимодействие </a:t>
            </a:r>
            <a:r>
              <a:rPr lang="ru-RU" altLang="en-US" sz="2800" b="1" dirty="0">
                <a:solidFill>
                  <a:srgbClr val="7030A0"/>
                </a:solidFill>
                <a:latin typeface="Times New Roman" pitchFamily="18" charset="0"/>
              </a:rPr>
              <a:t>семьи и детского </a:t>
            </a:r>
            <a:r>
              <a:rPr lang="ru-RU" altLang="en-US" sz="2800" b="1" dirty="0" smtClean="0">
                <a:solidFill>
                  <a:srgbClr val="7030A0"/>
                </a:solidFill>
                <a:latin typeface="Times New Roman" pitchFamily="18" charset="0"/>
              </a:rPr>
              <a:t>сада</a:t>
            </a:r>
          </a:p>
          <a:p>
            <a:pPr algn="just" eaLnBrk="1" latinLnBrk="1" hangingPunct="1">
              <a:spcBef>
                <a:spcPct val="20000"/>
              </a:spcBef>
            </a:pPr>
            <a:r>
              <a:rPr lang="ru-RU" altLang="en-US" sz="2000" i="1" dirty="0" smtClean="0">
                <a:solidFill>
                  <a:srgbClr val="7030A0"/>
                </a:solidFill>
                <a:latin typeface="Arial"/>
              </a:rPr>
              <a:t>                 ЭТО</a:t>
            </a:r>
            <a:r>
              <a:rPr lang="ru-RU" altLang="en-US" sz="2800" i="1" dirty="0" smtClean="0">
                <a:solidFill>
                  <a:srgbClr val="7030A0"/>
                </a:solidFill>
                <a:latin typeface="Arial"/>
              </a:rPr>
              <a:t> </a:t>
            </a:r>
            <a:r>
              <a:rPr lang="ru-RU" altLang="en-US" sz="2800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altLang="en-US" sz="2800" dirty="0">
                <a:solidFill>
                  <a:srgbClr val="7030A0"/>
                </a:solidFill>
                <a:latin typeface="Times New Roman" pitchFamily="18" charset="0"/>
              </a:rPr>
              <a:t>важная задача </a:t>
            </a:r>
            <a:r>
              <a:rPr lang="ru-RU" altLang="en-US" sz="2800" dirty="0" smtClean="0">
                <a:solidFill>
                  <a:srgbClr val="7030A0"/>
                </a:solidFill>
                <a:latin typeface="Times New Roman" pitchFamily="18" charset="0"/>
              </a:rPr>
              <a:t>образовательной </a:t>
            </a:r>
            <a:r>
              <a:rPr lang="ru-RU" altLang="en-US" sz="2800" dirty="0">
                <a:solidFill>
                  <a:srgbClr val="7030A0"/>
                </a:solidFill>
                <a:latin typeface="Times New Roman" pitchFamily="18" charset="0"/>
              </a:rPr>
              <a:t>системы</a:t>
            </a:r>
            <a:r>
              <a:rPr lang="ru-RU" altLang="en-US" sz="2800" dirty="0" smtClean="0">
                <a:solidFill>
                  <a:srgbClr val="7030A0"/>
                </a:solidFill>
                <a:latin typeface="Batang" pitchFamily="18" charset="-127"/>
              </a:rPr>
              <a:t>.</a:t>
            </a:r>
          </a:p>
          <a:p>
            <a:pPr algn="just" eaLnBrk="1" latinLnBrk="1" hangingPunct="1">
              <a:spcBef>
                <a:spcPct val="20000"/>
              </a:spcBef>
            </a:pPr>
            <a:r>
              <a:rPr lang="ru-RU" altLang="en-US" sz="28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altLang="en-US" sz="2800" dirty="0">
                <a:solidFill>
                  <a:srgbClr val="7030A0"/>
                </a:solidFill>
                <a:latin typeface="Times New Roman" pitchFamily="18" charset="0"/>
              </a:rPr>
              <a:t>Именно семья и семейные </a:t>
            </a:r>
            <a:r>
              <a:rPr lang="ru-RU" altLang="en-US" sz="2800" dirty="0" smtClean="0">
                <a:solidFill>
                  <a:srgbClr val="7030A0"/>
                </a:solidFill>
                <a:latin typeface="Times New Roman" pitchFamily="18" charset="0"/>
              </a:rPr>
              <a:t>отношения </a:t>
            </a:r>
            <a:r>
              <a:rPr lang="ru-RU" altLang="en-US" sz="2800" dirty="0">
                <a:solidFill>
                  <a:srgbClr val="7030A0"/>
                </a:solidFill>
                <a:latin typeface="Arial"/>
              </a:rPr>
              <a:t>—</a:t>
            </a:r>
            <a:r>
              <a:rPr lang="ru-RU" altLang="en-US" sz="2800" dirty="0">
                <a:solidFill>
                  <a:srgbClr val="7030A0"/>
                </a:solidFill>
                <a:latin typeface="Times New Roman" pitchFamily="18" charset="0"/>
              </a:rPr>
              <a:t> системообразующее </a:t>
            </a:r>
            <a:r>
              <a:rPr lang="ru-RU" altLang="en-US" sz="2800" dirty="0" smtClean="0">
                <a:solidFill>
                  <a:srgbClr val="7030A0"/>
                </a:solidFill>
                <a:latin typeface="Times New Roman" pitchFamily="18" charset="0"/>
              </a:rPr>
              <a:t>ядро     </a:t>
            </a:r>
            <a:r>
              <a:rPr lang="ru-RU" altLang="en-US" sz="2800" dirty="0">
                <a:solidFill>
                  <a:srgbClr val="7030A0"/>
                </a:solidFill>
                <a:latin typeface="Times New Roman" pitchFamily="18" charset="0"/>
              </a:rPr>
              <a:t>каждой образовательной </a:t>
            </a:r>
            <a:r>
              <a:rPr lang="ru-RU" altLang="en-US" sz="2800" dirty="0" smtClean="0">
                <a:solidFill>
                  <a:srgbClr val="7030A0"/>
                </a:solidFill>
                <a:latin typeface="Times New Roman" pitchFamily="18" charset="0"/>
              </a:rPr>
              <a:t>программы</a:t>
            </a:r>
            <a:r>
              <a:rPr lang="ru-RU" altLang="en-US" sz="2800" dirty="0">
                <a:solidFill>
                  <a:srgbClr val="7030A0"/>
                </a:solidFill>
                <a:latin typeface="Batang" pitchFamily="18" charset="-127"/>
              </a:rPr>
              <a:t>.</a:t>
            </a:r>
            <a:r>
              <a:rPr lang="ru-RU" altLang="en-US" sz="2800" dirty="0">
                <a:solidFill>
                  <a:srgbClr val="7030A0"/>
                </a:solidFill>
                <a:latin typeface="Times New Roman" pitchFamily="18" charset="0"/>
              </a:rPr>
              <a:t> Необходимы взаимодействие </a:t>
            </a:r>
            <a:r>
              <a:rPr lang="ru-RU" altLang="en-US" sz="2800" dirty="0" smtClean="0">
                <a:solidFill>
                  <a:srgbClr val="7030A0"/>
                </a:solidFill>
                <a:latin typeface="Times New Roman" pitchFamily="18" charset="0"/>
              </a:rPr>
              <a:t>и   </a:t>
            </a:r>
            <a:r>
              <a:rPr lang="ru-RU" altLang="en-US" sz="2800" dirty="0">
                <a:solidFill>
                  <a:srgbClr val="7030A0"/>
                </a:solidFill>
                <a:latin typeface="Times New Roman" pitchFamily="18" charset="0"/>
              </a:rPr>
              <a:t>преемственность </a:t>
            </a:r>
            <a:r>
              <a:rPr lang="ru-RU" altLang="en-US" sz="2800" dirty="0" smtClean="0">
                <a:solidFill>
                  <a:srgbClr val="7030A0"/>
                </a:solidFill>
                <a:latin typeface="Times New Roman" pitchFamily="18" charset="0"/>
              </a:rPr>
              <a:t>между </a:t>
            </a:r>
            <a:r>
              <a:rPr lang="ru-RU" altLang="en-US" sz="2800" dirty="0">
                <a:solidFill>
                  <a:srgbClr val="7030A0"/>
                </a:solidFill>
                <a:latin typeface="Times New Roman" pitchFamily="18" charset="0"/>
              </a:rPr>
              <a:t>детским садом и семьей</a:t>
            </a:r>
            <a:r>
              <a:rPr lang="ru-RU" altLang="en-US" sz="2800" dirty="0">
                <a:solidFill>
                  <a:srgbClr val="7030A0"/>
                </a:solidFill>
                <a:latin typeface="Batang" pitchFamily="18" charset="-127"/>
              </a:rPr>
              <a:t>.</a:t>
            </a:r>
            <a:r>
              <a:rPr lang="ru-RU" altLang="en-US" sz="2800" dirty="0">
                <a:solidFill>
                  <a:srgbClr val="7030A0"/>
                </a:solidFill>
                <a:latin typeface="Times New Roman" pitchFamily="18" charset="0"/>
              </a:rPr>
              <a:t> Ребенок </a:t>
            </a:r>
            <a:r>
              <a:rPr lang="ru-RU" altLang="en-US" sz="2800" dirty="0" smtClean="0">
                <a:solidFill>
                  <a:srgbClr val="7030A0"/>
                </a:solidFill>
                <a:latin typeface="Times New Roman" pitchFamily="18" charset="0"/>
              </a:rPr>
              <a:t>часто          </a:t>
            </a:r>
            <a:r>
              <a:rPr lang="ru-RU" altLang="en-US" sz="2800" dirty="0">
                <a:solidFill>
                  <a:srgbClr val="7030A0"/>
                </a:solidFill>
                <a:latin typeface="Times New Roman" pitchFamily="18" charset="0"/>
              </a:rPr>
              <a:t>находится </a:t>
            </a:r>
            <a:r>
              <a:rPr lang="ru-RU" altLang="en-US" sz="2800" dirty="0" smtClean="0">
                <a:solidFill>
                  <a:srgbClr val="7030A0"/>
                </a:solidFill>
                <a:latin typeface="Times New Roman" pitchFamily="18" charset="0"/>
              </a:rPr>
              <a:t>между </a:t>
            </a:r>
            <a:r>
              <a:rPr lang="ru-RU" altLang="en-US" sz="2800" dirty="0">
                <a:solidFill>
                  <a:srgbClr val="7030A0"/>
                </a:solidFill>
                <a:latin typeface="Times New Roman" pitchFamily="18" charset="0"/>
              </a:rPr>
              <a:t>этими двумя важнейшими институтами воспитания</a:t>
            </a:r>
            <a:r>
              <a:rPr lang="ru-RU" altLang="en-US" sz="2800" dirty="0">
                <a:solidFill>
                  <a:srgbClr val="7030A0"/>
                </a:solidFill>
                <a:latin typeface="Batang" pitchFamily="18" charset="-127"/>
              </a:rPr>
              <a:t>,</a:t>
            </a:r>
            <a:r>
              <a:rPr lang="ru-RU" altLang="en-US" sz="2800" dirty="0">
                <a:solidFill>
                  <a:srgbClr val="7030A0"/>
                </a:solidFill>
                <a:latin typeface="Times New Roman" pitchFamily="18" charset="0"/>
              </a:rPr>
              <a:t> попадая в </a:t>
            </a:r>
            <a:r>
              <a:rPr lang="ru-RU" altLang="en-US" sz="2800" dirty="0" smtClean="0">
                <a:solidFill>
                  <a:srgbClr val="7030A0"/>
                </a:solidFill>
                <a:latin typeface="Times New Roman" pitchFamily="18" charset="0"/>
              </a:rPr>
              <a:t>мир </a:t>
            </a:r>
            <a:r>
              <a:rPr lang="ru-RU" altLang="en-US" sz="2800" dirty="0">
                <a:solidFill>
                  <a:srgbClr val="7030A0"/>
                </a:solidFill>
                <a:latin typeface="Times New Roman" pitchFamily="18" charset="0"/>
              </a:rPr>
              <a:t>противоречивых требований</a:t>
            </a:r>
            <a:r>
              <a:rPr lang="ru-RU" altLang="en-US" sz="2800" dirty="0">
                <a:solidFill>
                  <a:srgbClr val="7030A0"/>
                </a:solidFill>
                <a:latin typeface="Batang" pitchFamily="18" charset="-127"/>
              </a:rPr>
              <a:t>,</a:t>
            </a:r>
            <a:r>
              <a:rPr lang="ru-RU" altLang="en-US" sz="2800" dirty="0">
                <a:solidFill>
                  <a:srgbClr val="7030A0"/>
                </a:solidFill>
                <a:latin typeface="Times New Roman" pitchFamily="18" charset="0"/>
              </a:rPr>
              <a:t> что влияет на его </a:t>
            </a:r>
          </a:p>
          <a:p>
            <a:pPr algn="just" eaLnBrk="1" latinLnBrk="1" hangingPunct="1">
              <a:spcBef>
                <a:spcPct val="20000"/>
              </a:spcBef>
            </a:pPr>
            <a:r>
              <a:rPr lang="ru-RU" altLang="en-US" sz="2800" dirty="0">
                <a:solidFill>
                  <a:srgbClr val="7030A0"/>
                </a:solidFill>
                <a:latin typeface="Times New Roman" pitchFamily="18" charset="0"/>
              </a:rPr>
              <a:t>эмоциональное и психологическое развитие</a:t>
            </a:r>
            <a:r>
              <a:rPr lang="ru-RU" altLang="en-US" sz="2800" dirty="0">
                <a:solidFill>
                  <a:srgbClr val="7030A0"/>
                </a:solidFill>
                <a:latin typeface="Batang" pitchFamily="18" charset="-127"/>
              </a:rPr>
              <a:t>.</a:t>
            </a:r>
          </a:p>
          <a:p>
            <a:pPr algn="just" eaLnBrk="1" latinLnBrk="1" hangingPunct="1">
              <a:spcBef>
                <a:spcPct val="20000"/>
              </a:spcBef>
            </a:pPr>
            <a:r>
              <a:rPr lang="ru-RU" altLang="en-US" sz="2800" dirty="0">
                <a:solidFill>
                  <a:srgbClr val="7030A0"/>
                </a:solidFill>
                <a:latin typeface="Times New Roman" pitchFamily="18" charset="0"/>
              </a:rPr>
              <a:t>Ребенок дошкольного возраста наиболее чувствителен к влиянию</a:t>
            </a:r>
          </a:p>
          <a:p>
            <a:pPr algn="just" eaLnBrk="1" latinLnBrk="1" hangingPunct="1">
              <a:spcBef>
                <a:spcPct val="20000"/>
              </a:spcBef>
            </a:pPr>
            <a:r>
              <a:rPr lang="ru-RU" altLang="en-US" sz="2800" dirty="0">
                <a:solidFill>
                  <a:srgbClr val="7030A0"/>
                </a:solidFill>
                <a:latin typeface="Times New Roman" pitchFamily="18" charset="0"/>
              </a:rPr>
              <a:t>родителей</a:t>
            </a:r>
            <a:r>
              <a:rPr lang="ru-RU" altLang="en-US" sz="2800" dirty="0">
                <a:solidFill>
                  <a:srgbClr val="7030A0"/>
                </a:solidFill>
                <a:latin typeface="Batang" pitchFamily="18" charset="-127"/>
              </a:rPr>
              <a:t>.</a:t>
            </a:r>
            <a:r>
              <a:rPr lang="ru-RU" altLang="en-US" sz="2800" dirty="0">
                <a:solidFill>
                  <a:srgbClr val="7030A0"/>
                </a:solidFill>
                <a:latin typeface="Times New Roman" pitchFamily="18" charset="0"/>
              </a:rPr>
              <a:t> И если родитель не компетентен в вопросах </a:t>
            </a:r>
          </a:p>
          <a:p>
            <a:pPr algn="just" eaLnBrk="1" latinLnBrk="1" hangingPunct="1">
              <a:spcBef>
                <a:spcPct val="20000"/>
              </a:spcBef>
            </a:pPr>
            <a:r>
              <a:rPr lang="ru-RU" altLang="en-US" sz="2800" dirty="0">
                <a:solidFill>
                  <a:srgbClr val="7030A0"/>
                </a:solidFill>
                <a:latin typeface="Times New Roman" pitchFamily="18" charset="0"/>
              </a:rPr>
              <a:t>воспитания</a:t>
            </a:r>
            <a:r>
              <a:rPr lang="ru-RU" altLang="en-US" sz="2800" dirty="0">
                <a:solidFill>
                  <a:srgbClr val="7030A0"/>
                </a:solidFill>
                <a:latin typeface="Batang" pitchFamily="18" charset="-127"/>
              </a:rPr>
              <a:t>,</a:t>
            </a:r>
            <a:r>
              <a:rPr lang="ru-RU" altLang="en-US" sz="2800" dirty="0">
                <a:solidFill>
                  <a:srgbClr val="7030A0"/>
                </a:solidFill>
                <a:latin typeface="Times New Roman" pitchFamily="18" charset="0"/>
              </a:rPr>
              <a:t> не имеет необходимых знаний</a:t>
            </a:r>
            <a:r>
              <a:rPr lang="ru-RU" altLang="en-US" sz="2800" dirty="0">
                <a:solidFill>
                  <a:srgbClr val="7030A0"/>
                </a:solidFill>
                <a:latin typeface="Batang" pitchFamily="18" charset="-127"/>
              </a:rPr>
              <a:t>,</a:t>
            </a:r>
            <a:r>
              <a:rPr lang="ru-RU" altLang="en-US" sz="2800" dirty="0">
                <a:solidFill>
                  <a:srgbClr val="7030A0"/>
                </a:solidFill>
                <a:latin typeface="Times New Roman" pitchFamily="18" charset="0"/>
              </a:rPr>
              <a:t> то все труды по </a:t>
            </a:r>
          </a:p>
          <a:p>
            <a:pPr algn="just" eaLnBrk="1" latinLnBrk="1" hangingPunct="1">
              <a:spcBef>
                <a:spcPct val="20000"/>
              </a:spcBef>
            </a:pPr>
            <a:r>
              <a:rPr lang="ru-RU" altLang="en-US" sz="2800" dirty="0">
                <a:solidFill>
                  <a:srgbClr val="7030A0"/>
                </a:solidFill>
                <a:latin typeface="Times New Roman" pitchFamily="18" charset="0"/>
              </a:rPr>
              <a:t>воспитанию ребенка в дошкольном учреждении будут </a:t>
            </a:r>
            <a:r>
              <a:rPr lang="ru-RU" altLang="en-US" sz="2800" dirty="0" smtClean="0">
                <a:solidFill>
                  <a:srgbClr val="7030A0"/>
                </a:solidFill>
                <a:latin typeface="Times New Roman" pitchFamily="18" charset="0"/>
              </a:rPr>
              <a:t>напрасными</a:t>
            </a:r>
            <a:r>
              <a:rPr lang="ru-RU" altLang="en-US" sz="2800" dirty="0">
                <a:solidFill>
                  <a:srgbClr val="7030A0"/>
                </a:solidFill>
                <a:latin typeface="Batang" pitchFamily="18" charset="-127"/>
              </a:rPr>
              <a:t>.</a:t>
            </a:r>
          </a:p>
        </p:txBody>
      </p:sp>
    </p:spTree>
  </p:cSld>
  <p:clrMapOvr>
    <a:masterClrMapping/>
  </p:clrMapOvr>
  <p:transition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74538" cy="684688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15365" name="Rectangle 5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indent="374650" algn="just">
              <a:lnSpc>
                <a:spcPct val="100000"/>
              </a:lnSpc>
            </a:pPr>
            <a:r>
              <a:rPr lang="ru-RU" altLang="en-US" sz="2800" b="1" dirty="0">
                <a:solidFill>
                  <a:srgbClr val="7030A0"/>
                </a:solidFill>
                <a:latin typeface="Times New Roman" pitchFamily="18" charset="0"/>
              </a:rPr>
              <a:t>Трудности в работе с детьми раннего возраста </a:t>
            </a:r>
            <a:br>
              <a:rPr lang="ru-RU" altLang="en-US" sz="2800" b="1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altLang="en-US" sz="2800" b="1" dirty="0">
                <a:solidFill>
                  <a:srgbClr val="7030A0"/>
                </a:solidFill>
                <a:latin typeface="Times New Roman" pitchFamily="18" charset="0"/>
              </a:rPr>
              <a:t>в адаптационный период</a:t>
            </a:r>
            <a:r>
              <a:rPr lang="ru-RU" altLang="en-US" sz="28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03250" y="1593850"/>
            <a:ext cx="8283575" cy="475456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82600" lvl="1" indent="381000" algn="just" eaLnBrk="1" latinLnBrk="1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–"/>
            </a:pPr>
            <a:r>
              <a:rPr lang="ru-RU" altLang="en-US" sz="2200" b="1" i="1">
                <a:solidFill>
                  <a:srgbClr val="203A7B"/>
                </a:solidFill>
                <a:latin typeface="Times New Roman" pitchFamily="18" charset="0"/>
              </a:rPr>
              <a:t>Отсутствие культурно</a:t>
            </a:r>
            <a:r>
              <a:rPr lang="ru-RU" altLang="en-US" sz="2200" b="1" i="1">
                <a:solidFill>
                  <a:srgbClr val="203A7B"/>
                </a:solidFill>
                <a:latin typeface="Batang" pitchFamily="18" charset="-127"/>
              </a:rPr>
              <a:t>-</a:t>
            </a:r>
            <a:r>
              <a:rPr lang="ru-RU" altLang="en-US" sz="2200" b="1" i="1">
                <a:solidFill>
                  <a:srgbClr val="203A7B"/>
                </a:solidFill>
                <a:latin typeface="Times New Roman" pitchFamily="18" charset="0"/>
              </a:rPr>
              <a:t>гигиенических навыков у детей</a:t>
            </a:r>
            <a:r>
              <a:rPr lang="ru-RU" altLang="en-US" sz="2200" b="1" i="1">
                <a:solidFill>
                  <a:srgbClr val="203A7B"/>
                </a:solidFill>
                <a:latin typeface="Batang" pitchFamily="18" charset="-127"/>
              </a:rPr>
              <a:t>.</a:t>
            </a:r>
          </a:p>
          <a:p>
            <a:pPr marL="482600" lvl="1" indent="381000" algn="just" eaLnBrk="1" latinLnBrk="1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–"/>
            </a:pPr>
            <a:endParaRPr lang="ru-RU" altLang="en-US" sz="2200" b="1" i="1">
              <a:solidFill>
                <a:srgbClr val="203A7B"/>
              </a:solidFill>
              <a:latin typeface="Times New Roman" pitchFamily="18" charset="0"/>
            </a:endParaRPr>
          </a:p>
          <a:p>
            <a:pPr marL="482600" lvl="1" indent="381000" algn="just" eaLnBrk="1" latinLnBrk="1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–"/>
            </a:pPr>
            <a:r>
              <a:rPr lang="ru-RU" altLang="en-US" sz="2200" b="1" i="1">
                <a:solidFill>
                  <a:srgbClr val="203A7B"/>
                </a:solidFill>
                <a:latin typeface="Times New Roman" pitchFamily="18" charset="0"/>
              </a:rPr>
              <a:t>Сильная привязанность к маме</a:t>
            </a:r>
            <a:r>
              <a:rPr lang="ru-RU" altLang="en-US" sz="2200" b="1" i="1">
                <a:solidFill>
                  <a:srgbClr val="203A7B"/>
                </a:solidFill>
                <a:latin typeface="Batang" pitchFamily="18" charset="-127"/>
              </a:rPr>
              <a:t>.</a:t>
            </a:r>
          </a:p>
          <a:p>
            <a:pPr marL="482600" lvl="1" indent="381000" algn="just" eaLnBrk="1" latinLnBrk="1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–"/>
            </a:pPr>
            <a:endParaRPr lang="ru-RU" altLang="en-US" sz="2200" b="1" i="1">
              <a:solidFill>
                <a:srgbClr val="203A7B"/>
              </a:solidFill>
              <a:latin typeface="Times New Roman" pitchFamily="18" charset="0"/>
            </a:endParaRPr>
          </a:p>
          <a:p>
            <a:pPr marL="482600" lvl="1" indent="381000" algn="just" eaLnBrk="1" latinLnBrk="1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–"/>
            </a:pPr>
            <a:r>
              <a:rPr lang="ru-RU" altLang="en-US" sz="2200" b="1" i="1">
                <a:solidFill>
                  <a:srgbClr val="203A7B"/>
                </a:solidFill>
                <a:latin typeface="Times New Roman" pitchFamily="18" charset="0"/>
              </a:rPr>
              <a:t>Отсутствие навыков самообслуживания </a:t>
            </a:r>
          </a:p>
          <a:p>
            <a:pPr marL="482600" lvl="1" indent="381000" algn="just" eaLnBrk="1" latinLnBrk="1" hangingPunct="1">
              <a:spcBef>
                <a:spcPct val="20000"/>
              </a:spcBef>
            </a:pPr>
            <a:r>
              <a:rPr lang="ru-RU" altLang="en-US" sz="2200" b="1" i="1">
                <a:solidFill>
                  <a:srgbClr val="203A7B"/>
                </a:solidFill>
                <a:latin typeface="Batang" pitchFamily="18" charset="-127"/>
              </a:rPr>
              <a:t>(</a:t>
            </a:r>
            <a:r>
              <a:rPr lang="ru-RU" altLang="en-US" sz="2200" b="1" i="1">
                <a:solidFill>
                  <a:srgbClr val="203A7B"/>
                </a:solidFill>
                <a:latin typeface="Times New Roman" pitchFamily="18" charset="0"/>
              </a:rPr>
              <a:t>одеваться и раздеваться не умеют</a:t>
            </a:r>
            <a:r>
              <a:rPr lang="ru-RU" altLang="en-US" sz="2200" b="1" i="1">
                <a:solidFill>
                  <a:srgbClr val="203A7B"/>
                </a:solidFill>
                <a:latin typeface="Batang" pitchFamily="18" charset="-127"/>
              </a:rPr>
              <a:t>).</a:t>
            </a:r>
          </a:p>
          <a:p>
            <a:pPr marL="482600" lvl="1" indent="381000" algn="just" eaLnBrk="1" latinLnBrk="1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–"/>
            </a:pPr>
            <a:endParaRPr lang="ru-RU" altLang="en-US" sz="2200" b="1" i="1">
              <a:solidFill>
                <a:srgbClr val="203A7B"/>
              </a:solidFill>
              <a:latin typeface="Times New Roman" pitchFamily="18" charset="0"/>
            </a:endParaRPr>
          </a:p>
          <a:p>
            <a:pPr marL="482600" lvl="1" indent="381000" algn="just" eaLnBrk="1" latinLnBrk="1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–"/>
            </a:pPr>
            <a:r>
              <a:rPr lang="ru-RU" altLang="en-US" sz="2200" b="1" i="1">
                <a:solidFill>
                  <a:srgbClr val="203A7B"/>
                </a:solidFill>
                <a:latin typeface="Times New Roman" pitchFamily="18" charset="0"/>
              </a:rPr>
              <a:t>У некоторых детей отсутствует устная речь</a:t>
            </a:r>
            <a:r>
              <a:rPr lang="ru-RU" altLang="en-US" sz="2200" b="1" i="1">
                <a:solidFill>
                  <a:srgbClr val="203A7B"/>
                </a:solidFill>
                <a:latin typeface="Batang" pitchFamily="18" charset="-127"/>
              </a:rPr>
              <a:t>.</a:t>
            </a:r>
          </a:p>
          <a:p>
            <a:pPr marL="482600" lvl="1" indent="381000" algn="just" eaLnBrk="1" latinLnBrk="1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–"/>
            </a:pPr>
            <a:endParaRPr lang="ru-RU" altLang="en-US" sz="2200" b="1" i="1">
              <a:solidFill>
                <a:srgbClr val="203A7B"/>
              </a:solidFill>
              <a:latin typeface="Times New Roman" pitchFamily="18" charset="0"/>
            </a:endParaRPr>
          </a:p>
          <a:p>
            <a:pPr marL="482600" lvl="1" indent="381000" algn="just" eaLnBrk="1" latinLnBrk="1" hangingPunct="1">
              <a:spcBef>
                <a:spcPct val="20000"/>
              </a:spcBef>
              <a:buClr>
                <a:srgbClr val="000000"/>
              </a:buClr>
              <a:buFont typeface="Arial" pitchFamily="34" charset="0"/>
              <a:buChar char="–"/>
            </a:pPr>
            <a:r>
              <a:rPr lang="ru-RU" altLang="en-US" sz="2200" b="1" i="1">
                <a:solidFill>
                  <a:srgbClr val="203A7B"/>
                </a:solidFill>
                <a:latin typeface="Times New Roman" pitchFamily="18" charset="0"/>
              </a:rPr>
              <a:t>Некоторые дети не знают</a:t>
            </a:r>
            <a:r>
              <a:rPr lang="ru-RU" altLang="en-US" sz="2200" b="1" i="1">
                <a:solidFill>
                  <a:srgbClr val="203A7B"/>
                </a:solidFill>
                <a:latin typeface="Batang" pitchFamily="18" charset="-127"/>
              </a:rPr>
              <a:t>,</a:t>
            </a:r>
            <a:r>
              <a:rPr lang="ru-RU" altLang="en-US" sz="2200" b="1" i="1">
                <a:solidFill>
                  <a:srgbClr val="203A7B"/>
                </a:solidFill>
                <a:latin typeface="Times New Roman" pitchFamily="18" charset="0"/>
              </a:rPr>
              <a:t> как обращаться с</a:t>
            </a:r>
          </a:p>
          <a:p>
            <a:pPr marL="482600" lvl="1" indent="381000" algn="just" eaLnBrk="1" latinLnBrk="1" hangingPunct="1">
              <a:spcBef>
                <a:spcPct val="20000"/>
              </a:spcBef>
            </a:pPr>
            <a:r>
              <a:rPr lang="ru-RU" altLang="en-US" sz="2200" b="1" i="1">
                <a:solidFill>
                  <a:srgbClr val="203A7B"/>
                </a:solidFill>
                <a:latin typeface="Times New Roman" pitchFamily="18" charset="0"/>
              </a:rPr>
              <a:t> игрушками</a:t>
            </a:r>
            <a:r>
              <a:rPr lang="ru-RU" altLang="en-US" sz="2200" b="1" i="1">
                <a:solidFill>
                  <a:srgbClr val="203A7B"/>
                </a:solidFill>
                <a:latin typeface="Batang" pitchFamily="18" charset="-127"/>
              </a:rPr>
              <a:t>.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07555" y="1691669"/>
            <a:ext cx="2897119" cy="439480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5694" y="35153"/>
            <a:ext cx="12174538" cy="684688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17413" name="Rectangle 5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ru-RU" sz="3200" b="1" dirty="0">
                <a:solidFill>
                  <a:srgbClr val="7030A0"/>
                </a:solidFill>
                <a:latin typeface="Arial Black" pitchFamily="34" charset="0"/>
              </a:rPr>
              <a:t>Советы </a:t>
            </a:r>
            <a:r>
              <a:rPr lang="ru-RU" altLang="ru-RU" sz="3200" b="1" dirty="0" smtClean="0">
                <a:solidFill>
                  <a:srgbClr val="7030A0"/>
                </a:solidFill>
                <a:latin typeface="Arial Black" pitchFamily="34" charset="0"/>
              </a:rPr>
              <a:t>родителям:</a:t>
            </a:r>
            <a:endParaRPr lang="ru-RU" altLang="ru-RU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69900" y="1473200"/>
            <a:ext cx="11231563" cy="353943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8650" indent="-628650" eaLnBrk="1" latin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В период адаптации очень важно соблюдать следующие рекомендации</a:t>
            </a:r>
            <a:r>
              <a:rPr lang="ru-RU" altLang="ru-RU" sz="2800" dirty="0">
                <a:solidFill>
                  <a:srgbClr val="002060"/>
                </a:solidFill>
                <a:latin typeface="Batang" pitchFamily="18" charset="-127"/>
              </a:rPr>
              <a:t>:</a:t>
            </a:r>
          </a:p>
          <a:p>
            <a:pPr marL="342900" indent="-342900" eaLnBrk="1" latinLnBrk="1" hangingPunct="1">
              <a:lnSpc>
                <a:spcPct val="80000"/>
              </a:lnSpc>
              <a:spcBef>
                <a:spcPct val="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в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первое    время ребенок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пребывает в детском саду не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более 1</a:t>
            </a:r>
            <a:r>
              <a:rPr lang="ru-RU" altLang="ru-RU" sz="2800" dirty="0">
                <a:solidFill>
                  <a:srgbClr val="002060"/>
                </a:solidFill>
                <a:latin typeface="Batang" pitchFamily="18" charset="-127"/>
              </a:rPr>
              <a:t>-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2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час.</a:t>
            </a:r>
            <a:endParaRPr lang="ru-RU" altLang="ru-RU" sz="2800" dirty="0">
              <a:solidFill>
                <a:srgbClr val="002060"/>
              </a:solidFill>
              <a:latin typeface="Times New Roman" pitchFamily="18" charset="0"/>
            </a:endParaRPr>
          </a:p>
          <a:p>
            <a:pPr marL="628650" indent="-628650" eaLnBrk="1" latin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     </a:t>
            </a:r>
            <a:r>
              <a:rPr lang="ru-RU" altLang="ru-RU" sz="2800" dirty="0" smtClean="0">
                <a:solidFill>
                  <a:srgbClr val="002060"/>
                </a:solidFill>
                <a:latin typeface="Batang" pitchFamily="18" charset="-127"/>
              </a:rPr>
              <a:t>(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это регулирует воспитатель по мере наблюдения за малышом</a:t>
            </a:r>
            <a:r>
              <a:rPr lang="ru-RU" altLang="ru-RU" sz="2800" dirty="0">
                <a:solidFill>
                  <a:srgbClr val="002060"/>
                </a:solidFill>
                <a:latin typeface="Batang" pitchFamily="18" charset="-127"/>
              </a:rPr>
              <a:t>);</a:t>
            </a:r>
          </a:p>
          <a:p>
            <a:pPr marL="342900" indent="-342900" eaLnBrk="1" latinLnBrk="1" hangingPunct="1">
              <a:lnSpc>
                <a:spcPct val="80000"/>
              </a:lnSpc>
              <a:spcBef>
                <a:spcPct val="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прислушивайтесь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к советам и просьбам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педагогов</a:t>
            </a:r>
            <a:r>
              <a:rPr lang="ru-RU" altLang="ru-RU" sz="2800" dirty="0" smtClean="0">
                <a:solidFill>
                  <a:srgbClr val="002060"/>
                </a:solidFill>
                <a:latin typeface="Batang" pitchFamily="18" charset="-127"/>
              </a:rPr>
              <a:t>;</a:t>
            </a:r>
            <a:endParaRPr lang="ru-RU" altLang="ru-RU" sz="2800" dirty="0">
              <a:solidFill>
                <a:srgbClr val="002060"/>
              </a:solidFill>
              <a:latin typeface="Batang" pitchFamily="18" charset="-127"/>
            </a:endParaRPr>
          </a:p>
          <a:p>
            <a:pPr marL="342900" indent="-342900" eaLnBrk="1" latinLnBrk="1" hangingPunct="1">
              <a:lnSpc>
                <a:spcPct val="80000"/>
              </a:lnSpc>
              <a:spcBef>
                <a:spcPct val="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 наблюдайте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за изменениями в состоянии здоровья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ребенка и              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своевременно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сообщайте   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о них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педагогам детского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сада</a:t>
            </a:r>
            <a:r>
              <a:rPr lang="ru-RU" altLang="ru-RU" sz="2800" dirty="0">
                <a:solidFill>
                  <a:srgbClr val="002060"/>
                </a:solidFill>
                <a:latin typeface="Batang" pitchFamily="18" charset="-127"/>
              </a:rPr>
              <a:t>;</a:t>
            </a:r>
          </a:p>
          <a:p>
            <a:pPr marL="342900" indent="-342900" eaLnBrk="1" latinLnBrk="1" hangingPunct="1">
              <a:lnSpc>
                <a:spcPct val="80000"/>
              </a:lnSpc>
              <a:spcBef>
                <a:spcPct val="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  общайтесь  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с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ребенком тепло и ласково, будьте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внимательны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Batang" pitchFamily="18" charset="-127"/>
              </a:rPr>
              <a:t>,      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заботливы и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терпеливы</a:t>
            </a:r>
            <a:r>
              <a:rPr lang="ru-RU" altLang="ru-RU" sz="2800" dirty="0">
                <a:solidFill>
                  <a:srgbClr val="002060"/>
                </a:solidFill>
                <a:latin typeface="Batang" pitchFamily="18" charset="-127"/>
              </a:rPr>
              <a:t>;</a:t>
            </a:r>
          </a:p>
          <a:p>
            <a:pPr marL="342900" indent="-342900" eaLnBrk="1" latinLnBrk="1" hangingPunct="1">
              <a:lnSpc>
                <a:spcPct val="80000"/>
              </a:lnSpc>
              <a:spcBef>
                <a:spcPct val="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Поддерживайте дома 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спокойную обстановку</a:t>
            </a:r>
            <a:r>
              <a:rPr lang="ru-RU" altLang="ru-RU" sz="2800" dirty="0">
                <a:solidFill>
                  <a:srgbClr val="002060"/>
                </a:solidFill>
                <a:latin typeface="Batang" pitchFamily="18" charset="-127"/>
              </a:rPr>
              <a:t>,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 не перегружайте 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     впечатлениями.</a:t>
            </a:r>
            <a:endParaRPr lang="ru-RU" altLang="ru-RU" sz="2800" dirty="0">
              <a:solidFill>
                <a:srgbClr val="002060"/>
              </a:solidFill>
              <a:latin typeface="Batang" pitchFamily="18" charset="-127"/>
            </a:endParaRPr>
          </a:p>
        </p:txBody>
      </p:sp>
    </p:spTree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74538" cy="684688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69900" y="428625"/>
            <a:ext cx="11160125" cy="48133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latinLnBrk="1" hangingPunct="1">
              <a:spcBef>
                <a:spcPct val="0"/>
              </a:spcBef>
            </a:pPr>
            <a:r>
              <a:rPr lang="ru-RU" altLang="ru-RU" sz="2400" b="1" i="1" dirty="0" smtClean="0">
                <a:solidFill>
                  <a:srgbClr val="3057B9"/>
                </a:solidFill>
                <a:latin typeface="Arial Black" pitchFamily="34" charset="0"/>
              </a:rPr>
              <a:t>      </a:t>
            </a:r>
            <a:r>
              <a:rPr lang="ru-RU" altLang="ru-RU" sz="2400" b="1" dirty="0" smtClean="0">
                <a:solidFill>
                  <a:srgbClr val="7030A0"/>
                </a:solidFill>
                <a:latin typeface="Arial Black" pitchFamily="34" charset="0"/>
              </a:rPr>
              <a:t>Факторы</a:t>
            </a:r>
            <a:r>
              <a:rPr lang="ru-RU" altLang="ru-RU" sz="2400" b="1" dirty="0">
                <a:solidFill>
                  <a:srgbClr val="7030A0"/>
                </a:solidFill>
                <a:latin typeface="Batang" pitchFamily="18" charset="-127"/>
              </a:rPr>
              <a:t>,</a:t>
            </a:r>
            <a:r>
              <a:rPr lang="ru-RU" altLang="ru-RU" sz="2400" b="1" dirty="0">
                <a:solidFill>
                  <a:srgbClr val="7030A0"/>
                </a:solidFill>
                <a:latin typeface="Arial Black" pitchFamily="34" charset="0"/>
              </a:rPr>
              <a:t> мешающие адаптации малыша к </a:t>
            </a:r>
            <a:r>
              <a:rPr lang="ru-RU" alt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детскому саду</a:t>
            </a:r>
            <a:r>
              <a:rPr lang="ru-RU" altLang="ru-RU" sz="2400" b="1" dirty="0" smtClean="0">
                <a:solidFill>
                  <a:srgbClr val="7030A0"/>
                </a:solidFill>
                <a:latin typeface="Batang" pitchFamily="18" charset="-127"/>
              </a:rPr>
              <a:t>:</a:t>
            </a:r>
            <a:endParaRPr lang="ru-RU" altLang="ru-RU" sz="2400" b="1" dirty="0">
              <a:solidFill>
                <a:srgbClr val="7030A0"/>
              </a:solidFill>
              <a:latin typeface="Batang" pitchFamily="18" charset="-127"/>
            </a:endParaRPr>
          </a:p>
          <a:p>
            <a:pPr eaLnBrk="1" latinLnBrk="1" hangingPunct="1">
              <a:spcBef>
                <a:spcPct val="0"/>
              </a:spcBef>
            </a:pPr>
            <a:endParaRPr lang="ru-RU" altLang="ru-RU" sz="2400" b="1" dirty="0">
              <a:solidFill>
                <a:srgbClr val="7030A0"/>
              </a:solidFill>
              <a:latin typeface="Arial Black" pitchFamily="34" charset="0"/>
            </a:endParaRPr>
          </a:p>
          <a:p>
            <a:pPr marL="342900" indent="-342900" eaLnBrk="1" latinLnBrk="1" hangingPunct="1">
              <a:spcBef>
                <a:spcPct val="0"/>
              </a:spcBef>
              <a:buClr>
                <a:srgbClr val="28656D"/>
              </a:buClr>
              <a:buFont typeface="Arial" pitchFamily="34" charset="0"/>
              <a:buChar char="•"/>
            </a:pPr>
            <a:r>
              <a:rPr lang="ru-RU" altLang="ru-RU" sz="2000" b="1" dirty="0">
                <a:solidFill>
                  <a:srgbClr val="28656D"/>
                </a:solidFill>
              </a:rPr>
              <a:t>Слишком сильная зависимость ребенка от мамы;</a:t>
            </a:r>
          </a:p>
          <a:p>
            <a:pPr eaLnBrk="1" latinLnBrk="1" hangingPunct="1">
              <a:spcBef>
                <a:spcPct val="0"/>
              </a:spcBef>
            </a:pPr>
            <a:endParaRPr lang="ru-RU" altLang="ru-RU" sz="2000" b="1" dirty="0">
              <a:solidFill>
                <a:srgbClr val="28656D"/>
              </a:solidFill>
            </a:endParaRPr>
          </a:p>
          <a:p>
            <a:pPr marL="342900" indent="-342900" eaLnBrk="1" latinLnBrk="1" hangingPunct="1">
              <a:spcBef>
                <a:spcPct val="0"/>
              </a:spcBef>
              <a:buClr>
                <a:srgbClr val="28656D"/>
              </a:buClr>
              <a:buFont typeface="Arial" pitchFamily="34" charset="0"/>
              <a:buChar char="•"/>
            </a:pPr>
            <a:r>
              <a:rPr lang="ru-RU" altLang="ru-RU" sz="2000" b="1" dirty="0">
                <a:solidFill>
                  <a:srgbClr val="28656D"/>
                </a:solidFill>
              </a:rPr>
              <a:t>Чрезмерная тревожность родителей;</a:t>
            </a:r>
          </a:p>
          <a:p>
            <a:pPr eaLnBrk="1" latinLnBrk="1" hangingPunct="1">
              <a:spcBef>
                <a:spcPct val="0"/>
              </a:spcBef>
              <a:buClr>
                <a:srgbClr val="28656D"/>
              </a:buClr>
              <a:buFont typeface="Wingdings" pitchFamily="2" charset="2"/>
              <a:buChar char="ü"/>
            </a:pPr>
            <a:endParaRPr lang="ru-RU" altLang="ru-RU" sz="2000" b="1" dirty="0">
              <a:solidFill>
                <a:srgbClr val="28656D"/>
              </a:solidFill>
            </a:endParaRPr>
          </a:p>
          <a:p>
            <a:pPr marL="342900" indent="-342900" eaLnBrk="1" latinLnBrk="1" hangingPunct="1">
              <a:spcBef>
                <a:spcPct val="0"/>
              </a:spcBef>
              <a:buClr>
                <a:srgbClr val="28656D"/>
              </a:buClr>
              <a:buFont typeface="Arial" pitchFamily="34" charset="0"/>
              <a:buChar char="•"/>
            </a:pPr>
            <a:r>
              <a:rPr lang="ru-RU" altLang="ru-RU" sz="2000" b="1" dirty="0">
                <a:solidFill>
                  <a:srgbClr val="28656D"/>
                </a:solidFill>
              </a:rPr>
              <a:t>Нежелание взрослых давать большую самостоятельность малышу;</a:t>
            </a:r>
          </a:p>
          <a:p>
            <a:pPr eaLnBrk="1" latinLnBrk="1" hangingPunct="1">
              <a:spcBef>
                <a:spcPct val="0"/>
              </a:spcBef>
              <a:buClr>
                <a:srgbClr val="28656D"/>
              </a:buClr>
              <a:buFont typeface="Wingdings" pitchFamily="2" charset="2"/>
              <a:buChar char="ü"/>
            </a:pPr>
            <a:endParaRPr lang="ru-RU" altLang="ru-RU" sz="2000" b="1" dirty="0">
              <a:solidFill>
                <a:srgbClr val="28656D"/>
              </a:solidFill>
            </a:endParaRPr>
          </a:p>
          <a:p>
            <a:pPr marL="342900" indent="-342900" eaLnBrk="1" latinLnBrk="1" hangingPunct="1">
              <a:spcBef>
                <a:spcPct val="0"/>
              </a:spcBef>
              <a:buClr>
                <a:srgbClr val="28656D"/>
              </a:buClr>
              <a:buFont typeface="Arial" pitchFamily="34" charset="0"/>
              <a:buChar char="•"/>
            </a:pPr>
            <a:r>
              <a:rPr lang="ru-RU" altLang="ru-RU" sz="2000" b="1" dirty="0">
                <a:solidFill>
                  <a:srgbClr val="28656D"/>
                </a:solidFill>
              </a:rPr>
              <a:t>Воспитание ребенка в духе вседозволенности;</a:t>
            </a:r>
          </a:p>
          <a:p>
            <a:pPr eaLnBrk="1" latinLnBrk="1" hangingPunct="1">
              <a:spcBef>
                <a:spcPct val="0"/>
              </a:spcBef>
              <a:buClr>
                <a:srgbClr val="28656D"/>
              </a:buClr>
              <a:buFont typeface="Wingdings" pitchFamily="2" charset="2"/>
              <a:buChar char="ü"/>
            </a:pPr>
            <a:endParaRPr lang="ru-RU" altLang="ru-RU" sz="2000" b="1" dirty="0">
              <a:solidFill>
                <a:srgbClr val="28656D"/>
              </a:solidFill>
            </a:endParaRPr>
          </a:p>
          <a:p>
            <a:pPr marL="342900" indent="-342900" eaLnBrk="1" latinLnBrk="1" hangingPunct="1">
              <a:spcBef>
                <a:spcPct val="0"/>
              </a:spcBef>
              <a:buClr>
                <a:srgbClr val="28656D"/>
              </a:buClr>
              <a:buFont typeface="Arial" pitchFamily="34" charset="0"/>
              <a:buChar char="•"/>
            </a:pPr>
            <a:r>
              <a:rPr lang="ru-RU" altLang="ru-RU" sz="2000" b="1" dirty="0">
                <a:solidFill>
                  <a:srgbClr val="28656D"/>
                </a:solidFill>
              </a:rPr>
              <a:t>Неврологическая симптоматика у ребенка: </a:t>
            </a:r>
            <a:r>
              <a:rPr lang="ru-RU" altLang="ru-RU" sz="2000" b="1" dirty="0" err="1">
                <a:solidFill>
                  <a:srgbClr val="28656D"/>
                </a:solidFill>
              </a:rPr>
              <a:t>астеничность</a:t>
            </a:r>
            <a:r>
              <a:rPr lang="ru-RU" altLang="ru-RU" sz="2000" b="1" dirty="0">
                <a:solidFill>
                  <a:srgbClr val="28656D"/>
                </a:solidFill>
              </a:rPr>
              <a:t>, </a:t>
            </a:r>
            <a:r>
              <a:rPr lang="ru-RU" altLang="ru-RU" sz="2000" b="1" dirty="0" err="1">
                <a:solidFill>
                  <a:srgbClr val="28656D"/>
                </a:solidFill>
              </a:rPr>
              <a:t>гиперактивность</a:t>
            </a:r>
            <a:r>
              <a:rPr lang="ru-RU" altLang="ru-RU" sz="2000" b="1" dirty="0">
                <a:solidFill>
                  <a:srgbClr val="28656D"/>
                </a:solidFill>
              </a:rPr>
              <a:t> и т.п.;</a:t>
            </a:r>
          </a:p>
          <a:p>
            <a:pPr eaLnBrk="1" latinLnBrk="1" hangingPunct="1">
              <a:spcBef>
                <a:spcPct val="0"/>
              </a:spcBef>
              <a:buClr>
                <a:srgbClr val="28656D"/>
              </a:buClr>
              <a:buFont typeface="Wingdings" pitchFamily="2" charset="2"/>
              <a:buChar char="ü"/>
            </a:pPr>
            <a:endParaRPr lang="ru-RU" altLang="ru-RU" sz="2000" b="1" dirty="0">
              <a:solidFill>
                <a:srgbClr val="28656D"/>
              </a:solidFill>
            </a:endParaRPr>
          </a:p>
          <a:p>
            <a:pPr marL="342900" indent="-342900" eaLnBrk="1" latinLnBrk="1" hangingPunct="1">
              <a:spcBef>
                <a:spcPct val="0"/>
              </a:spcBef>
              <a:buClr>
                <a:srgbClr val="28656D"/>
              </a:buClr>
              <a:buFont typeface="Arial" pitchFamily="34" charset="0"/>
              <a:buChar char="•"/>
            </a:pPr>
            <a:r>
              <a:rPr lang="ru-RU" altLang="ru-RU" sz="2000" b="1" dirty="0">
                <a:solidFill>
                  <a:srgbClr val="28656D"/>
                </a:solidFill>
              </a:rPr>
              <a:t>Болезненность малыша;</a:t>
            </a:r>
          </a:p>
          <a:p>
            <a:pPr eaLnBrk="1" latinLnBrk="1" hangingPunct="1">
              <a:spcBef>
                <a:spcPct val="0"/>
              </a:spcBef>
              <a:buClr>
                <a:srgbClr val="28656D"/>
              </a:buClr>
              <a:buFont typeface="Wingdings" pitchFamily="2" charset="2"/>
              <a:buChar char="ü"/>
            </a:pPr>
            <a:endParaRPr lang="ru-RU" altLang="ru-RU" sz="2000" b="1" dirty="0">
              <a:solidFill>
                <a:srgbClr val="28656D"/>
              </a:solidFill>
            </a:endParaRPr>
          </a:p>
          <a:p>
            <a:pPr marL="342900" indent="-342900" eaLnBrk="1" latinLnBrk="1" hangingPunct="1">
              <a:spcBef>
                <a:spcPct val="0"/>
              </a:spcBef>
              <a:buClr>
                <a:srgbClr val="28656D"/>
              </a:buClr>
              <a:buFont typeface="Arial" pitchFamily="34" charset="0"/>
              <a:buChar char="•"/>
            </a:pPr>
            <a:r>
              <a:rPr lang="ru-RU" altLang="ru-RU" sz="2000" b="1" dirty="0">
                <a:solidFill>
                  <a:srgbClr val="28656D"/>
                </a:solidFill>
              </a:rPr>
              <a:t>Несоблюдение режима дня </a:t>
            </a:r>
            <a:r>
              <a:rPr lang="ru-RU" altLang="ru-RU" sz="2000" b="1" dirty="0" smtClean="0">
                <a:solidFill>
                  <a:srgbClr val="28656D"/>
                </a:solidFill>
              </a:rPr>
              <a:t>дома.</a:t>
            </a:r>
            <a:endParaRPr lang="ru-RU" altLang="ru-RU" sz="2000" b="1" dirty="0">
              <a:solidFill>
                <a:srgbClr val="28656D"/>
              </a:solidFill>
            </a:endParaRPr>
          </a:p>
        </p:txBody>
      </p:sp>
    </p:spTree>
  </p:cSld>
  <p:clrMapOvr>
    <a:masterClrMapping/>
  </p:clrMapOvr>
  <p:transition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74538" cy="684688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19461" name="Rectangle 5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en-US" sz="2700" b="1" i="1" dirty="0">
                <a:solidFill>
                  <a:srgbClr val="7030A0"/>
                </a:solidFill>
                <a:latin typeface="Calibri" pitchFamily="34" charset="0"/>
              </a:rPr>
              <a:t>Успехи адаптационного периода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03250" y="1190625"/>
            <a:ext cx="10955338" cy="223361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374650" algn="just" eaLnBrk="1" latinLnBrk="1" hangingPunct="1">
              <a:spcBef>
                <a:spcPct val="20000"/>
              </a:spcBef>
            </a:pPr>
            <a:r>
              <a:rPr lang="ru-RU" altLang="en-US" sz="2300" dirty="0" smtClean="0">
                <a:solidFill>
                  <a:srgbClr val="203A7B"/>
                </a:solidFill>
                <a:latin typeface="Batang" pitchFamily="18" charset="-127"/>
                <a:ea typeface="HCR Dotum" charset="-127"/>
              </a:rPr>
              <a:t>Любой родитель должен помнить, что основная ответственность за         успешность адаптации лежит на нем. Постарайтесь быть терпимыми в        период адаптации ребенка к ДОУ в любом возрасте, не жалейте времени   на эмоционально - личностное общение с ребенком, поощряйте              посещение детского сада  ребенком.</a:t>
            </a:r>
          </a:p>
          <a:p>
            <a:pPr indent="374650" algn="just" eaLnBrk="1" latinLnBrk="1" hangingPunct="1">
              <a:spcBef>
                <a:spcPct val="20000"/>
              </a:spcBef>
            </a:pPr>
            <a:endParaRPr lang="ru-RU" altLang="en-US" sz="2300" dirty="0">
              <a:solidFill>
                <a:srgbClr val="203A7B"/>
              </a:solidFill>
              <a:latin typeface="Batang" pitchFamily="18" charset="-127"/>
              <a:ea typeface="HCR Dotum" charset="-127"/>
            </a:endParaRPr>
          </a:p>
          <a:p>
            <a:pPr indent="374650" algn="just" eaLnBrk="1" latinLnBrk="1" hangingPunct="1">
              <a:spcBef>
                <a:spcPct val="20000"/>
              </a:spcBef>
            </a:pPr>
            <a:endParaRPr lang="ru-RU" altLang="en-US" sz="2300" dirty="0" smtClean="0">
              <a:solidFill>
                <a:srgbClr val="203A7B"/>
              </a:solidFill>
              <a:latin typeface="Batang" pitchFamily="18" charset="-127"/>
              <a:ea typeface="HCR Dotum" charset="-127"/>
            </a:endParaRPr>
          </a:p>
          <a:p>
            <a:pPr indent="374650" algn="just" eaLnBrk="1" latinLnBrk="1" hangingPunct="1">
              <a:spcBef>
                <a:spcPct val="20000"/>
              </a:spcBef>
            </a:pPr>
            <a:r>
              <a:rPr lang="ru-RU" altLang="en-US" sz="2300" b="1" dirty="0" smtClean="0">
                <a:solidFill>
                  <a:srgbClr val="7030A0"/>
                </a:solidFill>
                <a:latin typeface="Batang" pitchFamily="18" charset="-127"/>
                <a:ea typeface="HCR Dotum" charset="-127"/>
              </a:rPr>
              <a:t>Помните</a:t>
            </a:r>
            <a:r>
              <a:rPr lang="ru-RU" altLang="en-US" sz="2300" dirty="0" smtClean="0">
                <a:solidFill>
                  <a:srgbClr val="7030A0"/>
                </a:solidFill>
                <a:latin typeface="Batang" pitchFamily="18" charset="-127"/>
                <a:ea typeface="HCR Dotum" charset="-127"/>
              </a:rPr>
              <a:t>,</a:t>
            </a:r>
            <a:r>
              <a:rPr lang="ru-RU" altLang="en-US" sz="2300" dirty="0" smtClean="0">
                <a:solidFill>
                  <a:srgbClr val="203A7B"/>
                </a:solidFill>
                <a:latin typeface="Batang" pitchFamily="18" charset="-127"/>
                <a:ea typeface="HCR Dotum" charset="-127"/>
              </a:rPr>
              <a:t> что детский сад –это первый шаг в общество, импульс к         развитию знаний ребенка о поведении в обществе.</a:t>
            </a:r>
            <a:endParaRPr lang="ru-RU" altLang="en-US" sz="2300" dirty="0">
              <a:solidFill>
                <a:srgbClr val="203A7B"/>
              </a:solidFill>
              <a:latin typeface="Batang" pitchFamily="18" charset="-127"/>
              <a:ea typeface="HCR Dotum" charset="-127"/>
            </a:endParaRPr>
          </a:p>
        </p:txBody>
      </p:sp>
    </p:spTree>
  </p:cSld>
  <p:clrMapOvr>
    <a:masterClrMapping/>
  </p:clrMapOvr>
  <p:transition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69775" cy="684371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44931" y="1115469"/>
            <a:ext cx="9648532" cy="3139321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-45199300" eaLnBrk="1" latinLnBrk="1" hangingPunct="1">
              <a:spcBef>
                <a:spcPct val="0"/>
              </a:spcBef>
            </a:pPr>
            <a:r>
              <a:rPr lang="ru-RU" altLang="en-US" sz="1800" b="1" dirty="0" smtClean="0">
                <a:solidFill>
                  <a:srgbClr val="7030A0"/>
                </a:solidFill>
              </a:rPr>
              <a:t>Общеизвестно, степень адаптации ребенка к детскому саду определяет его                  психическое и физическое здоровье.</a:t>
            </a:r>
          </a:p>
          <a:p>
            <a:pPr algn="ctr" defTabSz="-45199300" eaLnBrk="1" latinLnBrk="1" hangingPunct="1">
              <a:spcBef>
                <a:spcPct val="0"/>
              </a:spcBef>
            </a:pPr>
            <a:endParaRPr lang="ru-RU" altLang="en-US" sz="1800" b="1" dirty="0">
              <a:solidFill>
                <a:srgbClr val="203A7B"/>
              </a:solidFill>
            </a:endParaRPr>
          </a:p>
          <a:p>
            <a:pPr algn="ctr" defTabSz="-45199300" eaLnBrk="1" latinLnBrk="1" hangingPunct="1">
              <a:spcBef>
                <a:spcPct val="0"/>
              </a:spcBef>
            </a:pPr>
            <a:endParaRPr lang="ru-RU" altLang="en-US" sz="1800" b="1" dirty="0" smtClean="0">
              <a:solidFill>
                <a:srgbClr val="203A7B"/>
              </a:solidFill>
            </a:endParaRPr>
          </a:p>
          <a:p>
            <a:pPr algn="ctr" defTabSz="-45199300" eaLnBrk="1" latinLnBrk="1" hangingPunct="1">
              <a:spcBef>
                <a:spcPct val="0"/>
              </a:spcBef>
            </a:pPr>
            <a:endParaRPr lang="ru-RU" altLang="en-US" sz="1800" b="1" dirty="0">
              <a:solidFill>
                <a:srgbClr val="203A7B"/>
              </a:solidFill>
            </a:endParaRPr>
          </a:p>
          <a:p>
            <a:pPr algn="ctr" defTabSz="-45199300" eaLnBrk="1" latinLnBrk="1" hangingPunct="1">
              <a:spcBef>
                <a:spcPct val="0"/>
              </a:spcBef>
            </a:pPr>
            <a:endParaRPr lang="ru-RU" altLang="en-US" sz="1800" b="1" dirty="0" smtClean="0">
              <a:solidFill>
                <a:srgbClr val="203A7B"/>
              </a:solidFill>
            </a:endParaRPr>
          </a:p>
          <a:p>
            <a:pPr algn="ctr" defTabSz="-45199300" eaLnBrk="1" latinLnBrk="1" hangingPunct="1">
              <a:spcBef>
                <a:spcPct val="0"/>
              </a:spcBef>
            </a:pPr>
            <a:r>
              <a:rPr lang="ru-RU" altLang="en-US" sz="1800" dirty="0" smtClean="0">
                <a:solidFill>
                  <a:srgbClr val="203A7B"/>
                </a:solidFill>
              </a:rPr>
              <a:t>Резкое предъявление нового помещения, новых игрушек , новых людей , новых        правил жизни –это и эмоциональный и информационный стресс . </a:t>
            </a:r>
          </a:p>
          <a:p>
            <a:pPr algn="ctr" defTabSz="-45199300" eaLnBrk="1" latinLnBrk="1" hangingPunct="1">
              <a:spcBef>
                <a:spcPct val="0"/>
              </a:spcBef>
            </a:pPr>
            <a:r>
              <a:rPr lang="ru-RU" altLang="en-US" sz="1800" dirty="0" smtClean="0">
                <a:solidFill>
                  <a:srgbClr val="203A7B"/>
                </a:solidFill>
              </a:rPr>
              <a:t>Ребенок может воспринять это как отчуждение, лишение родительской любви,                      внимания и защиты. </a:t>
            </a:r>
          </a:p>
          <a:p>
            <a:pPr algn="ctr" defTabSz="-45199300" eaLnBrk="1" latinLnBrk="1" hangingPunct="1">
              <a:spcBef>
                <a:spcPct val="0"/>
              </a:spcBef>
            </a:pPr>
            <a:r>
              <a:rPr lang="ru-RU" altLang="en-US" sz="1800" dirty="0" smtClean="0">
                <a:solidFill>
                  <a:srgbClr val="203A7B"/>
                </a:solidFill>
              </a:rPr>
              <a:t>Очень важно, чтобы это период был органичным и не травмирующим ребенка</a:t>
            </a:r>
            <a:r>
              <a:rPr lang="ru-RU" altLang="en-US" sz="1800" b="1" dirty="0" smtClean="0">
                <a:solidFill>
                  <a:srgbClr val="203A7B"/>
                </a:solidFill>
              </a:rPr>
              <a:t>.</a:t>
            </a:r>
            <a:endParaRPr lang="ru-RU" altLang="en-US" sz="1800" b="1" dirty="0">
              <a:solidFill>
                <a:srgbClr val="203A7B"/>
              </a:solidFill>
            </a:endParaRPr>
          </a:p>
        </p:txBody>
      </p:sp>
    </p:spTree>
  </p:cSld>
  <p:clrMapOvr>
    <a:masterClrMapping/>
  </p:clrMapOvr>
  <p:transition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74538" cy="684688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697331" y="2055813"/>
            <a:ext cx="8377069" cy="1580531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1950" indent="-361950" eaLnBrk="1" latinLnBrk="1" hangingPunct="1">
              <a:spcBef>
                <a:spcPct val="20000"/>
              </a:spcBef>
            </a:pPr>
            <a:r>
              <a:rPr lang="ru-RU" altLang="en-US" sz="4400" b="1" i="1" dirty="0" smtClean="0">
                <a:solidFill>
                  <a:srgbClr val="FF0000"/>
                </a:solidFill>
                <a:latin typeface="Calibri" pitchFamily="34" charset="0"/>
              </a:rPr>
              <a:t>      Спасибо </a:t>
            </a:r>
            <a:r>
              <a:rPr lang="ru-RU" altLang="en-US" sz="4400" b="1" i="1" dirty="0">
                <a:solidFill>
                  <a:srgbClr val="FF0000"/>
                </a:solidFill>
                <a:latin typeface="Calibri" pitchFamily="34" charset="0"/>
              </a:rPr>
              <a:t>за внимание</a:t>
            </a:r>
            <a:r>
              <a:rPr lang="ru-RU" altLang="en-US" sz="4400" b="1" i="1" dirty="0" smtClean="0">
                <a:solidFill>
                  <a:srgbClr val="FF0000"/>
                </a:solidFill>
              </a:rPr>
              <a:t>!</a:t>
            </a:r>
          </a:p>
          <a:p>
            <a:pPr marL="361950" indent="-361950" eaLnBrk="1" latinLnBrk="1" hangingPunct="1">
              <a:spcBef>
                <a:spcPct val="20000"/>
              </a:spcBef>
            </a:pPr>
            <a:endParaRPr lang="ru-RU" altLang="en-US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74538" cy="684688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7173" name="Rectangle 5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en-US" sz="3200" b="1" i="1" dirty="0" smtClean="0">
                <a:solidFill>
                  <a:srgbClr val="7030A0"/>
                </a:solidFill>
              </a:rPr>
              <a:t>Что такое адаптация?</a:t>
            </a:r>
            <a:endParaRPr lang="ru-RU" altLang="en-US" sz="3200" b="1" i="1" dirty="0">
              <a:solidFill>
                <a:srgbClr val="7030A0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06425" y="1595438"/>
            <a:ext cx="10591800" cy="449103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2425" indent="-352425" eaLnBrk="1" latinLnBrk="1">
              <a:lnSpc>
                <a:spcPct val="93000"/>
              </a:lnSpc>
              <a:spcBef>
                <a:spcPct val="0"/>
              </a:spcBef>
            </a:pPr>
            <a:r>
              <a:rPr lang="ru-RU" altLang="en-US" sz="2400" b="1" i="1" dirty="0" smtClean="0">
                <a:solidFill>
                  <a:srgbClr val="3057B9"/>
                </a:solidFill>
                <a:latin typeface="Batang" pitchFamily="18" charset="-127"/>
              </a:rPr>
              <a:t>Адаптация ( от лат.</a:t>
            </a:r>
            <a:r>
              <a:rPr lang="en-US" altLang="en-US" sz="2400" b="1" i="1" dirty="0" err="1" smtClean="0">
                <a:solidFill>
                  <a:srgbClr val="3057B9"/>
                </a:solidFill>
                <a:latin typeface="Batang" pitchFamily="18" charset="-127"/>
              </a:rPr>
              <a:t>adaptatio</a:t>
            </a:r>
            <a:r>
              <a:rPr lang="en-US" altLang="en-US" sz="2400" b="1" i="1" dirty="0" smtClean="0">
                <a:solidFill>
                  <a:srgbClr val="3057B9"/>
                </a:solidFill>
                <a:latin typeface="Batang" pitchFamily="18" charset="-127"/>
              </a:rPr>
              <a:t>-</a:t>
            </a:r>
            <a:r>
              <a:rPr lang="ru-RU" altLang="en-US" sz="2400" b="1" i="1" dirty="0" smtClean="0">
                <a:solidFill>
                  <a:srgbClr val="3057B9"/>
                </a:solidFill>
                <a:latin typeface="Batang" pitchFamily="18" charset="-127"/>
              </a:rPr>
              <a:t>приспособление)- способность          организма приспосабливаться к различным условиям внешней  среды. </a:t>
            </a:r>
          </a:p>
          <a:p>
            <a:pPr marL="352425" indent="-352425" eaLnBrk="1" latinLnBrk="1">
              <a:lnSpc>
                <a:spcPct val="93000"/>
              </a:lnSpc>
              <a:spcBef>
                <a:spcPct val="0"/>
              </a:spcBef>
            </a:pPr>
            <a:r>
              <a:rPr lang="ru-RU" altLang="en-US" sz="2400" b="1" i="1" dirty="0" smtClean="0">
                <a:solidFill>
                  <a:srgbClr val="3057B9"/>
                </a:solidFill>
                <a:latin typeface="Batang" pitchFamily="18" charset="-127"/>
              </a:rPr>
              <a:t>Социальная адаптация – это вхождение ребенка в коллектив        сверстников ( социальную     группу), принятие норм, правил поведения в обществе, приспособление к условиям пребывания в процессе   которого формируется самосознание и ролевое       поведение, способность к самоконтролю, самообслуживанию,    адекватных связей с окружающим.</a:t>
            </a:r>
            <a:endParaRPr lang="ru-RU" altLang="en-US" sz="2400" b="1" i="1" dirty="0">
              <a:solidFill>
                <a:srgbClr val="3057B9"/>
              </a:solidFill>
              <a:latin typeface="Batang" pitchFamily="18" charset="-127"/>
            </a:endParaRPr>
          </a:p>
        </p:txBody>
      </p:sp>
    </p:spTree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7781" y="0"/>
            <a:ext cx="12749213" cy="717008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1550988"/>
            <a:ext cx="5434282" cy="301621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latinLnBrk="1" hangingPunct="1">
              <a:spcBef>
                <a:spcPct val="0"/>
              </a:spcBef>
            </a:pPr>
            <a:r>
              <a:rPr lang="ru-RU" altLang="en-US" sz="3800" b="1" i="1" dirty="0">
                <a:solidFill>
                  <a:srgbClr val="7030A0"/>
                </a:solidFill>
                <a:latin typeface="Times New Roman" pitchFamily="18" charset="0"/>
              </a:rPr>
              <a:t>Поступление в детский сад </a:t>
            </a:r>
            <a:r>
              <a:rPr lang="ru-RU" altLang="en-US" sz="3800" b="1" i="1" dirty="0">
                <a:solidFill>
                  <a:srgbClr val="7030A0"/>
                </a:solidFill>
                <a:latin typeface="Batang" pitchFamily="18" charset="-127"/>
              </a:rPr>
              <a:t>-</a:t>
            </a:r>
            <a:r>
              <a:rPr lang="ru-RU" altLang="en-US" sz="3800" b="1" i="1" dirty="0">
                <a:solidFill>
                  <a:srgbClr val="7030A0"/>
                </a:solidFill>
                <a:latin typeface="Times New Roman" pitchFamily="18" charset="0"/>
              </a:rPr>
              <a:t> это переломный </a:t>
            </a:r>
            <a:r>
              <a:rPr lang="ru-RU" altLang="en-US" sz="3800" b="1" i="1" dirty="0" smtClean="0">
                <a:solidFill>
                  <a:srgbClr val="7030A0"/>
                </a:solidFill>
                <a:latin typeface="Times New Roman" pitchFamily="18" charset="0"/>
              </a:rPr>
              <a:t>   момент    </a:t>
            </a:r>
            <a:r>
              <a:rPr lang="ru-RU" altLang="en-US" sz="3800" b="1" i="1" dirty="0">
                <a:solidFill>
                  <a:srgbClr val="7030A0"/>
                </a:solidFill>
                <a:latin typeface="Times New Roman" pitchFamily="18" charset="0"/>
              </a:rPr>
              <a:t>не только для ребенка</a:t>
            </a:r>
            <a:r>
              <a:rPr lang="ru-RU" altLang="en-US" sz="3800" b="1" i="1" dirty="0">
                <a:solidFill>
                  <a:srgbClr val="7030A0"/>
                </a:solidFill>
                <a:latin typeface="Batang" pitchFamily="18" charset="-127"/>
              </a:rPr>
              <a:t>,</a:t>
            </a:r>
            <a:r>
              <a:rPr lang="ru-RU" altLang="en-US" sz="3800" b="1" i="1" dirty="0">
                <a:solidFill>
                  <a:srgbClr val="7030A0"/>
                </a:solidFill>
                <a:latin typeface="Times New Roman" pitchFamily="18" charset="0"/>
              </a:rPr>
              <a:t> но и </a:t>
            </a:r>
            <a:r>
              <a:rPr lang="ru-RU" altLang="en-US" sz="3800" b="1" i="1" dirty="0" smtClean="0">
                <a:solidFill>
                  <a:srgbClr val="7030A0"/>
                </a:solidFill>
                <a:latin typeface="Times New Roman" pitchFamily="18" charset="0"/>
              </a:rPr>
              <a:t>                  </a:t>
            </a:r>
            <a:r>
              <a:rPr lang="ru-RU" altLang="en-US" sz="3800" b="1" i="1" dirty="0">
                <a:solidFill>
                  <a:srgbClr val="7030A0"/>
                </a:solidFill>
                <a:latin typeface="Times New Roman" pitchFamily="18" charset="0"/>
              </a:rPr>
              <a:t>для родителей</a:t>
            </a:r>
          </a:p>
        </p:txBody>
      </p:sp>
      <p:pic>
        <p:nvPicPr>
          <p:cNvPr id="1028" name="Picture 4" descr="https://zamanilka.ru/wp-content/uploads/2022/12/kartinki-mama-i-rebenok-2-1024x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31" y="755344"/>
            <a:ext cx="5257825" cy="511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74538" cy="684688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922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030288" y="265113"/>
            <a:ext cx="10960100" cy="1141412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ru-RU" altLang="en-US" sz="3500" b="1" i="1" dirty="0">
                <a:solidFill>
                  <a:srgbClr val="7030A0"/>
                </a:solidFill>
                <a:latin typeface="Times New Roman" pitchFamily="18" charset="0"/>
              </a:rPr>
              <a:t>Адаптационный период условно можно разделить    на несколько этапов</a:t>
            </a:r>
            <a:r>
              <a:rPr lang="ru-RU" altLang="en-US" sz="3500" b="1" i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06425" y="1595438"/>
            <a:ext cx="10958513" cy="45212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1" latinLnBrk="1" hangingPunct="1">
              <a:spcBef>
                <a:spcPct val="20000"/>
              </a:spcBef>
            </a:pPr>
            <a:r>
              <a:rPr lang="en-US" altLang="en-US" sz="2800" dirty="0" smtClean="0">
                <a:solidFill>
                  <a:srgbClr val="7030A0"/>
                </a:solidFill>
                <a:latin typeface="Times New Roman" pitchFamily="18" charset="0"/>
              </a:rPr>
              <a:t>I. </a:t>
            </a:r>
            <a:r>
              <a:rPr lang="ru-RU" altLang="en-US" sz="2800" b="1" dirty="0" smtClean="0">
                <a:solidFill>
                  <a:srgbClr val="7030A0"/>
                </a:solidFill>
                <a:latin typeface="Times New Roman" pitchFamily="18" charset="0"/>
              </a:rPr>
              <a:t>Подготовительный </a:t>
            </a:r>
            <a:r>
              <a:rPr lang="ru-RU" altLang="en-US" sz="2800" dirty="0">
                <a:solidFill>
                  <a:srgbClr val="203A7B"/>
                </a:solidFill>
                <a:latin typeface="Arial"/>
              </a:rPr>
              <a:t>–</a:t>
            </a:r>
            <a:r>
              <a:rPr lang="ru-RU" altLang="en-US" sz="2800" dirty="0">
                <a:solidFill>
                  <a:srgbClr val="203A7B"/>
                </a:solidFill>
                <a:latin typeface="Times New Roman" pitchFamily="18" charset="0"/>
              </a:rPr>
              <a:t> его следует начинать за 1</a:t>
            </a:r>
            <a:r>
              <a:rPr lang="ru-RU" altLang="en-US" sz="2800" dirty="0">
                <a:solidFill>
                  <a:srgbClr val="203A7B"/>
                </a:solidFill>
                <a:latin typeface="Batang" pitchFamily="18" charset="-127"/>
              </a:rPr>
              <a:t>-</a:t>
            </a:r>
            <a:r>
              <a:rPr lang="ru-RU" altLang="en-US" sz="2800" dirty="0">
                <a:solidFill>
                  <a:srgbClr val="203A7B"/>
                </a:solidFill>
                <a:latin typeface="Times New Roman" pitchFamily="18" charset="0"/>
              </a:rPr>
              <a:t>2 </a:t>
            </a:r>
            <a:r>
              <a:rPr lang="ru-RU" altLang="en-US" sz="2800" dirty="0" smtClean="0">
                <a:solidFill>
                  <a:srgbClr val="203A7B"/>
                </a:solidFill>
                <a:latin typeface="Times New Roman" pitchFamily="18" charset="0"/>
              </a:rPr>
              <a:t>месяца </a:t>
            </a:r>
            <a:r>
              <a:rPr lang="ru-RU" altLang="en-US" sz="2800" dirty="0">
                <a:solidFill>
                  <a:srgbClr val="203A7B"/>
                </a:solidFill>
                <a:latin typeface="Times New Roman" pitchFamily="18" charset="0"/>
              </a:rPr>
              <a:t>до приема в детский сад</a:t>
            </a:r>
            <a:r>
              <a:rPr lang="ru-RU" altLang="en-US" sz="2800" dirty="0">
                <a:solidFill>
                  <a:srgbClr val="203A7B"/>
                </a:solidFill>
                <a:latin typeface="Batang" pitchFamily="18" charset="-127"/>
              </a:rPr>
              <a:t>.</a:t>
            </a:r>
            <a:r>
              <a:rPr lang="ru-RU" altLang="en-US" sz="2800" dirty="0">
                <a:solidFill>
                  <a:srgbClr val="203A7B"/>
                </a:solidFill>
                <a:latin typeface="Times New Roman" pitchFamily="18" charset="0"/>
              </a:rPr>
              <a:t> </a:t>
            </a:r>
            <a:endParaRPr lang="ru-RU" altLang="en-US" sz="2800" dirty="0" smtClean="0">
              <a:solidFill>
                <a:srgbClr val="203A7B"/>
              </a:solidFill>
              <a:latin typeface="Times New Roman" pitchFamily="18" charset="0"/>
            </a:endParaRPr>
          </a:p>
          <a:p>
            <a:pPr algn="just" eaLnBrk="1" latinLnBrk="1" hangingPunct="1">
              <a:spcBef>
                <a:spcPct val="20000"/>
              </a:spcBef>
            </a:pPr>
            <a:r>
              <a:rPr lang="ru-RU" altLang="en-US" sz="2800" dirty="0" smtClean="0">
                <a:solidFill>
                  <a:srgbClr val="203A7B"/>
                </a:solidFill>
                <a:latin typeface="Times New Roman" pitchFamily="18" charset="0"/>
              </a:rPr>
              <a:t>Роль </a:t>
            </a:r>
            <a:r>
              <a:rPr lang="ru-RU" altLang="en-US" sz="2800" dirty="0">
                <a:solidFill>
                  <a:srgbClr val="203A7B"/>
                </a:solidFill>
                <a:latin typeface="Times New Roman" pitchFamily="18" charset="0"/>
              </a:rPr>
              <a:t>родителей </a:t>
            </a:r>
            <a:r>
              <a:rPr lang="ru-RU" altLang="en-US" sz="2800" dirty="0">
                <a:solidFill>
                  <a:srgbClr val="203A7B"/>
                </a:solidFill>
                <a:latin typeface="Arial"/>
              </a:rPr>
              <a:t>–</a:t>
            </a:r>
            <a:r>
              <a:rPr lang="ru-RU" altLang="en-US" sz="2800" dirty="0">
                <a:solidFill>
                  <a:srgbClr val="203A7B"/>
                </a:solidFill>
                <a:latin typeface="Times New Roman" pitchFamily="18" charset="0"/>
              </a:rPr>
              <a:t> </a:t>
            </a:r>
            <a:r>
              <a:rPr lang="ru-RU" altLang="en-US" sz="2800" dirty="0" smtClean="0">
                <a:solidFill>
                  <a:srgbClr val="203A7B"/>
                </a:solidFill>
                <a:latin typeface="Times New Roman" pitchFamily="18" charset="0"/>
              </a:rPr>
              <a:t>сформировать </a:t>
            </a:r>
            <a:r>
              <a:rPr lang="ru-RU" altLang="en-US" sz="2800" dirty="0">
                <a:solidFill>
                  <a:srgbClr val="203A7B"/>
                </a:solidFill>
                <a:latin typeface="Times New Roman" pitchFamily="18" charset="0"/>
              </a:rPr>
              <a:t>такие стереотипы в </a:t>
            </a:r>
            <a:r>
              <a:rPr lang="ru-RU" altLang="en-US" sz="2800" dirty="0" smtClean="0">
                <a:solidFill>
                  <a:srgbClr val="203A7B"/>
                </a:solidFill>
                <a:latin typeface="Times New Roman" pitchFamily="18" charset="0"/>
              </a:rPr>
              <a:t>поведении            </a:t>
            </a:r>
            <a:r>
              <a:rPr lang="ru-RU" altLang="en-US" sz="2800" dirty="0">
                <a:solidFill>
                  <a:srgbClr val="203A7B"/>
                </a:solidFill>
                <a:latin typeface="Times New Roman" pitchFamily="18" charset="0"/>
              </a:rPr>
              <a:t>ребёнка</a:t>
            </a:r>
            <a:r>
              <a:rPr lang="ru-RU" altLang="en-US" sz="2800" dirty="0">
                <a:solidFill>
                  <a:srgbClr val="203A7B"/>
                </a:solidFill>
                <a:latin typeface="Batang" pitchFamily="18" charset="-127"/>
              </a:rPr>
              <a:t>,</a:t>
            </a:r>
            <a:r>
              <a:rPr lang="ru-RU" altLang="en-US" sz="2800" dirty="0">
                <a:solidFill>
                  <a:srgbClr val="203A7B"/>
                </a:solidFill>
                <a:latin typeface="Times New Roman" pitchFamily="18" charset="0"/>
              </a:rPr>
              <a:t> </a:t>
            </a:r>
            <a:r>
              <a:rPr lang="ru-RU" altLang="en-US" sz="2800" dirty="0" smtClean="0">
                <a:solidFill>
                  <a:srgbClr val="203A7B"/>
                </a:solidFill>
                <a:latin typeface="Times New Roman" pitchFamily="18" charset="0"/>
              </a:rPr>
              <a:t>которые </a:t>
            </a:r>
            <a:r>
              <a:rPr lang="ru-RU" altLang="en-US" sz="2800" dirty="0">
                <a:solidFill>
                  <a:srgbClr val="203A7B"/>
                </a:solidFill>
                <a:latin typeface="Times New Roman" pitchFamily="18" charset="0"/>
              </a:rPr>
              <a:t>помогут ему безболезненно приобщиться к </a:t>
            </a:r>
          </a:p>
          <a:p>
            <a:pPr marL="352425" indent="-352425" algn="just" eaLnBrk="1" latinLnBrk="1" hangingPunct="1">
              <a:spcBef>
                <a:spcPct val="20000"/>
              </a:spcBef>
            </a:pPr>
            <a:r>
              <a:rPr lang="ru-RU" altLang="en-US" sz="2800" dirty="0">
                <a:solidFill>
                  <a:srgbClr val="203A7B"/>
                </a:solidFill>
                <a:latin typeface="Times New Roman" pitchFamily="18" charset="0"/>
              </a:rPr>
              <a:t>новым для него условиям</a:t>
            </a:r>
            <a:r>
              <a:rPr lang="ru-RU" altLang="en-US" sz="2800" dirty="0" smtClean="0">
                <a:solidFill>
                  <a:srgbClr val="203A7B"/>
                </a:solidFill>
                <a:latin typeface="Batang" pitchFamily="18" charset="-127"/>
              </a:rPr>
              <a:t>.</a:t>
            </a:r>
          </a:p>
          <a:p>
            <a:pPr marL="352425" indent="-352425" algn="just" eaLnBrk="1" latinLnBrk="1" hangingPunct="1">
              <a:spcBef>
                <a:spcPct val="20000"/>
              </a:spcBef>
            </a:pPr>
            <a:r>
              <a:rPr lang="ru-RU" altLang="en-US" sz="2800" dirty="0" smtClean="0">
                <a:solidFill>
                  <a:srgbClr val="203A7B"/>
                </a:solidFill>
                <a:latin typeface="Times New Roman" pitchFamily="18" charset="0"/>
              </a:rPr>
              <a:t> </a:t>
            </a:r>
            <a:r>
              <a:rPr lang="ru-RU" altLang="en-US" sz="2800" dirty="0">
                <a:solidFill>
                  <a:srgbClr val="203A7B"/>
                </a:solidFill>
                <a:latin typeface="Times New Roman" pitchFamily="18" charset="0"/>
              </a:rPr>
              <a:t>В процессе </a:t>
            </a:r>
            <a:r>
              <a:rPr lang="ru-RU" altLang="en-US" sz="2800" dirty="0" smtClean="0">
                <a:solidFill>
                  <a:srgbClr val="203A7B"/>
                </a:solidFill>
                <a:latin typeface="Times New Roman" pitchFamily="18" charset="0"/>
              </a:rPr>
              <a:t>подготовительного </a:t>
            </a:r>
            <a:r>
              <a:rPr lang="ru-RU" altLang="en-US" sz="2800" dirty="0">
                <a:solidFill>
                  <a:srgbClr val="203A7B"/>
                </a:solidFill>
                <a:latin typeface="Times New Roman" pitchFamily="18" charset="0"/>
              </a:rPr>
              <a:t>этапа </a:t>
            </a:r>
            <a:r>
              <a:rPr lang="ru-RU" altLang="en-US" sz="2800" dirty="0" smtClean="0">
                <a:solidFill>
                  <a:srgbClr val="203A7B"/>
                </a:solidFill>
                <a:latin typeface="Times New Roman" pitchFamily="18" charset="0"/>
              </a:rPr>
              <a:t>   необходимо </a:t>
            </a:r>
            <a:r>
              <a:rPr lang="ru-RU" altLang="en-US" sz="2800" dirty="0">
                <a:solidFill>
                  <a:srgbClr val="203A7B"/>
                </a:solidFill>
                <a:latin typeface="Times New Roman" pitchFamily="18" charset="0"/>
              </a:rPr>
              <a:t>особое </a:t>
            </a:r>
            <a:r>
              <a:rPr lang="ru-RU" altLang="en-US" sz="2800" dirty="0" smtClean="0">
                <a:solidFill>
                  <a:srgbClr val="203A7B"/>
                </a:solidFill>
                <a:latin typeface="Times New Roman" pitchFamily="18" charset="0"/>
              </a:rPr>
              <a:t>внимание  уделить </a:t>
            </a:r>
            <a:r>
              <a:rPr lang="ru-RU" altLang="en-US" sz="2800" dirty="0">
                <a:solidFill>
                  <a:srgbClr val="203A7B"/>
                </a:solidFill>
                <a:latin typeface="Times New Roman" pitchFamily="18" charset="0"/>
              </a:rPr>
              <a:t>рациону питания малыша</a:t>
            </a:r>
            <a:r>
              <a:rPr lang="ru-RU" altLang="en-US" sz="2800" dirty="0">
                <a:solidFill>
                  <a:srgbClr val="203A7B"/>
                </a:solidFill>
                <a:latin typeface="Batang" pitchFamily="18" charset="-127"/>
              </a:rPr>
              <a:t>,</a:t>
            </a:r>
            <a:r>
              <a:rPr lang="ru-RU" altLang="en-US" sz="2800" dirty="0">
                <a:solidFill>
                  <a:srgbClr val="203A7B"/>
                </a:solidFill>
                <a:latin typeface="Times New Roman" pitchFamily="18" charset="0"/>
              </a:rPr>
              <a:t> необходимо обратить внимание </a:t>
            </a:r>
          </a:p>
          <a:p>
            <a:pPr marL="352425" indent="-352425" algn="just" eaLnBrk="1" latinLnBrk="1" hangingPunct="1">
              <a:spcBef>
                <a:spcPct val="20000"/>
              </a:spcBef>
            </a:pPr>
            <a:r>
              <a:rPr lang="ru-RU" altLang="en-US" sz="2800" dirty="0">
                <a:solidFill>
                  <a:srgbClr val="203A7B"/>
                </a:solidFill>
                <a:latin typeface="Times New Roman" pitchFamily="18" charset="0"/>
              </a:rPr>
              <a:t>на формирование навыков самостоятельности</a:t>
            </a:r>
            <a:r>
              <a:rPr lang="ru-RU" altLang="en-US" sz="2800" dirty="0">
                <a:solidFill>
                  <a:srgbClr val="203A7B"/>
                </a:solidFill>
                <a:latin typeface="Batang" pitchFamily="18" charset="-127"/>
              </a:rPr>
              <a:t>.</a:t>
            </a:r>
            <a:r>
              <a:rPr lang="ru-RU" altLang="en-US" sz="2800" dirty="0">
                <a:solidFill>
                  <a:srgbClr val="203A7B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043238" y="3133725"/>
            <a:ext cx="6088062" cy="57626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eaLnBrk="1" latinLnBrk="1" hangingPunct="1"/>
            <a:endParaRPr lang="ru-RU" altLang="en-US"/>
          </a:p>
        </p:txBody>
      </p:sp>
    </p:spTree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74538" cy="684688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27025" y="398463"/>
            <a:ext cx="6407150" cy="568801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2425" indent="-352425" eaLnBrk="1" latinLnBrk="1" hangingPunct="1">
              <a:spcBef>
                <a:spcPct val="20000"/>
              </a:spcBef>
            </a:pPr>
            <a:r>
              <a:rPr lang="en-US" altLang="en-US" sz="2700" b="1" dirty="0" smtClean="0">
                <a:solidFill>
                  <a:srgbClr val="7030A0"/>
                </a:solidFill>
                <a:latin typeface="Times New Roman" pitchFamily="18" charset="0"/>
              </a:rPr>
              <a:t>II</a:t>
            </a:r>
            <a:r>
              <a:rPr lang="ru-RU" altLang="en-US" sz="2700" b="1" dirty="0" smtClean="0">
                <a:solidFill>
                  <a:srgbClr val="7030A0"/>
                </a:solidFill>
                <a:latin typeface="Batang" pitchFamily="18" charset="-127"/>
              </a:rPr>
              <a:t>.</a:t>
            </a:r>
            <a:r>
              <a:rPr lang="ru-RU" altLang="en-US" sz="2700" b="1" dirty="0" smtClean="0">
                <a:solidFill>
                  <a:srgbClr val="7030A0"/>
                </a:solidFill>
                <a:latin typeface="Times New Roman" pitchFamily="18" charset="0"/>
              </a:rPr>
              <a:t>Основной </a:t>
            </a:r>
            <a:r>
              <a:rPr lang="ru-RU" altLang="en-US" sz="2700" dirty="0">
                <a:solidFill>
                  <a:srgbClr val="203A7B"/>
                </a:solidFill>
                <a:latin typeface="Batang" pitchFamily="18" charset="-127"/>
              </a:rPr>
              <a:t>(</a:t>
            </a:r>
            <a:r>
              <a:rPr lang="ru-RU" altLang="en-US" sz="2700" dirty="0">
                <a:solidFill>
                  <a:srgbClr val="203A7B"/>
                </a:solidFill>
                <a:latin typeface="Times New Roman" pitchFamily="18" charset="0"/>
              </a:rPr>
              <a:t>на этом этапе в работу </a:t>
            </a:r>
          </a:p>
          <a:p>
            <a:pPr marL="352425" indent="-352425" eaLnBrk="1" latinLnBrk="1" hangingPunct="1">
              <a:spcBef>
                <a:spcPct val="20000"/>
              </a:spcBef>
            </a:pPr>
            <a:r>
              <a:rPr lang="ru-RU" altLang="en-US" sz="2700" dirty="0" smtClean="0">
                <a:solidFill>
                  <a:srgbClr val="203A7B"/>
                </a:solidFill>
                <a:latin typeface="Times New Roman" pitchFamily="18" charset="0"/>
              </a:rPr>
              <a:t>включаются педагоги</a:t>
            </a:r>
            <a:r>
              <a:rPr lang="ru-RU" altLang="en-US" sz="2700" dirty="0" smtClean="0">
                <a:solidFill>
                  <a:srgbClr val="203A7B"/>
                </a:solidFill>
                <a:latin typeface="Batang" pitchFamily="18" charset="-127"/>
              </a:rPr>
              <a:t>)</a:t>
            </a:r>
            <a:r>
              <a:rPr lang="ru-RU" altLang="en-US" sz="2700" dirty="0" smtClean="0">
                <a:solidFill>
                  <a:srgbClr val="203A7B"/>
                </a:solidFill>
                <a:latin typeface="Times New Roman" pitchFamily="18" charset="0"/>
              </a:rPr>
              <a:t> </a:t>
            </a:r>
            <a:r>
              <a:rPr lang="ru-RU" altLang="en-US" sz="2700" dirty="0">
                <a:solidFill>
                  <a:srgbClr val="203A7B"/>
                </a:solidFill>
                <a:latin typeface="Times New Roman" pitchFamily="18" charset="0"/>
              </a:rPr>
              <a:t>т</a:t>
            </a:r>
            <a:r>
              <a:rPr lang="ru-RU" altLang="en-US" sz="2700" dirty="0">
                <a:solidFill>
                  <a:srgbClr val="203A7B"/>
                </a:solidFill>
                <a:latin typeface="Batang" pitchFamily="18" charset="-127"/>
              </a:rPr>
              <a:t>.</a:t>
            </a:r>
            <a:r>
              <a:rPr lang="ru-RU" altLang="en-US" sz="2700" dirty="0">
                <a:solidFill>
                  <a:srgbClr val="203A7B"/>
                </a:solidFill>
                <a:latin typeface="Times New Roman" pitchFamily="18" charset="0"/>
              </a:rPr>
              <a:t>к</a:t>
            </a:r>
            <a:r>
              <a:rPr lang="ru-RU" altLang="en-US" sz="2700" dirty="0">
                <a:solidFill>
                  <a:srgbClr val="203A7B"/>
                </a:solidFill>
                <a:latin typeface="Batang" pitchFamily="18" charset="-127"/>
              </a:rPr>
              <a:t>.</a:t>
            </a:r>
            <a:r>
              <a:rPr lang="ru-RU" altLang="en-US" sz="2700" dirty="0">
                <a:solidFill>
                  <a:srgbClr val="203A7B"/>
                </a:solidFill>
                <a:latin typeface="Times New Roman" pitchFamily="18" charset="0"/>
              </a:rPr>
              <a:t> главная задача </a:t>
            </a:r>
          </a:p>
          <a:p>
            <a:pPr marL="352425" indent="-352425" eaLnBrk="1" latinLnBrk="1" hangingPunct="1">
              <a:spcBef>
                <a:spcPct val="20000"/>
              </a:spcBef>
            </a:pPr>
            <a:r>
              <a:rPr lang="ru-RU" altLang="en-US" sz="2700" dirty="0">
                <a:solidFill>
                  <a:srgbClr val="203A7B"/>
                </a:solidFill>
                <a:latin typeface="Times New Roman" pitchFamily="18" charset="0"/>
              </a:rPr>
              <a:t>этого этапа </a:t>
            </a:r>
            <a:r>
              <a:rPr lang="ru-RU" altLang="en-US" sz="2700" dirty="0">
                <a:solidFill>
                  <a:srgbClr val="203A7B"/>
                </a:solidFill>
                <a:latin typeface="Batang" pitchFamily="18" charset="-127"/>
              </a:rPr>
              <a:t>-</a:t>
            </a:r>
            <a:r>
              <a:rPr lang="ru-RU" altLang="en-US" sz="2700" dirty="0">
                <a:solidFill>
                  <a:srgbClr val="203A7B"/>
                </a:solidFill>
                <a:latin typeface="Times New Roman" pitchFamily="18" charset="0"/>
              </a:rPr>
              <a:t> создание положительного </a:t>
            </a:r>
          </a:p>
          <a:p>
            <a:pPr marL="352425" indent="-352425" eaLnBrk="1" latinLnBrk="1" hangingPunct="1">
              <a:spcBef>
                <a:spcPct val="20000"/>
              </a:spcBef>
            </a:pPr>
            <a:r>
              <a:rPr lang="ru-RU" altLang="en-US" sz="2700" dirty="0">
                <a:solidFill>
                  <a:srgbClr val="203A7B"/>
                </a:solidFill>
                <a:latin typeface="Times New Roman" pitchFamily="18" charset="0"/>
              </a:rPr>
              <a:t>образа воспитателя</a:t>
            </a:r>
            <a:r>
              <a:rPr lang="ru-RU" altLang="en-US" sz="2700" dirty="0">
                <a:solidFill>
                  <a:srgbClr val="203A7B"/>
                </a:solidFill>
                <a:latin typeface="Batang" pitchFamily="18" charset="-127"/>
              </a:rPr>
              <a:t>.</a:t>
            </a:r>
            <a:r>
              <a:rPr lang="ru-RU" altLang="en-US" sz="2700" dirty="0">
                <a:solidFill>
                  <a:srgbClr val="203A7B"/>
                </a:solidFill>
                <a:latin typeface="Times New Roman" pitchFamily="18" charset="0"/>
              </a:rPr>
              <a:t> В этот период </a:t>
            </a:r>
          </a:p>
          <a:p>
            <a:pPr marL="352425" indent="-352425" eaLnBrk="1" latinLnBrk="1" hangingPunct="1">
              <a:spcBef>
                <a:spcPct val="20000"/>
              </a:spcBef>
            </a:pPr>
            <a:r>
              <a:rPr lang="ru-RU" altLang="en-US" sz="2700" dirty="0">
                <a:solidFill>
                  <a:srgbClr val="203A7B"/>
                </a:solidFill>
                <a:latin typeface="Times New Roman" pitchFamily="18" charset="0"/>
              </a:rPr>
              <a:t>родители должны установить с </a:t>
            </a:r>
          </a:p>
          <a:p>
            <a:pPr marL="352425" indent="-352425" eaLnBrk="1" latinLnBrk="1" hangingPunct="1">
              <a:spcBef>
                <a:spcPct val="20000"/>
              </a:spcBef>
            </a:pPr>
            <a:r>
              <a:rPr lang="ru-RU" altLang="en-US" sz="2700" dirty="0">
                <a:solidFill>
                  <a:srgbClr val="203A7B"/>
                </a:solidFill>
                <a:latin typeface="Times New Roman" pitchFamily="18" charset="0"/>
              </a:rPr>
              <a:t>воспитателем доброжелательные</a:t>
            </a:r>
          </a:p>
          <a:p>
            <a:pPr marL="352425" indent="-352425" eaLnBrk="1" latinLnBrk="1" hangingPunct="1">
              <a:spcBef>
                <a:spcPct val="20000"/>
              </a:spcBef>
            </a:pPr>
            <a:r>
              <a:rPr lang="ru-RU" altLang="en-US" sz="2700" dirty="0">
                <a:solidFill>
                  <a:srgbClr val="203A7B"/>
                </a:solidFill>
                <a:latin typeface="Times New Roman" pitchFamily="18" charset="0"/>
              </a:rPr>
              <a:t>отношения</a:t>
            </a:r>
            <a:r>
              <a:rPr lang="ru-RU" altLang="en-US" sz="2700" dirty="0">
                <a:solidFill>
                  <a:srgbClr val="203A7B"/>
                </a:solidFill>
                <a:latin typeface="Batang" pitchFamily="18" charset="-127"/>
              </a:rPr>
              <a:t>,</a:t>
            </a:r>
            <a:r>
              <a:rPr lang="ru-RU" altLang="en-US" sz="2700" dirty="0">
                <a:solidFill>
                  <a:srgbClr val="203A7B"/>
                </a:solidFill>
                <a:latin typeface="Times New Roman" pitchFamily="18" charset="0"/>
              </a:rPr>
              <a:t> рассказать воспитателю об </a:t>
            </a:r>
          </a:p>
          <a:p>
            <a:pPr marL="352425" indent="-352425" eaLnBrk="1" latinLnBrk="1" hangingPunct="1">
              <a:spcBef>
                <a:spcPct val="20000"/>
              </a:spcBef>
            </a:pPr>
            <a:r>
              <a:rPr lang="ru-RU" altLang="en-US" sz="2700" dirty="0">
                <a:solidFill>
                  <a:srgbClr val="203A7B"/>
                </a:solidFill>
                <a:latin typeface="Times New Roman" pitchFamily="18" charset="0"/>
              </a:rPr>
              <a:t>особенностях своего ребёнка</a:t>
            </a:r>
            <a:r>
              <a:rPr lang="ru-RU" altLang="en-US" sz="2700" dirty="0">
                <a:solidFill>
                  <a:srgbClr val="203A7B"/>
                </a:solidFill>
                <a:latin typeface="Batang" pitchFamily="18" charset="-127"/>
              </a:rPr>
              <a:t>.</a:t>
            </a:r>
            <a:r>
              <a:rPr lang="ru-RU" altLang="en-US" sz="2700" dirty="0">
                <a:solidFill>
                  <a:srgbClr val="203A7B"/>
                </a:solidFill>
                <a:latin typeface="Times New Roman" pitchFamily="18" charset="0"/>
              </a:rPr>
              <a:t> Имея </a:t>
            </a:r>
          </a:p>
          <a:p>
            <a:pPr marL="352425" indent="-352425" eaLnBrk="1" latinLnBrk="1" hangingPunct="1">
              <a:spcBef>
                <a:spcPct val="20000"/>
              </a:spcBef>
            </a:pPr>
            <a:r>
              <a:rPr lang="ru-RU" altLang="en-US" sz="2700" dirty="0">
                <a:solidFill>
                  <a:srgbClr val="203A7B"/>
                </a:solidFill>
                <a:latin typeface="Times New Roman" pitchFamily="18" charset="0"/>
              </a:rPr>
              <a:t>полную информацию о ребёнке</a:t>
            </a:r>
            <a:r>
              <a:rPr lang="ru-RU" altLang="en-US" sz="2700" dirty="0">
                <a:solidFill>
                  <a:srgbClr val="203A7B"/>
                </a:solidFill>
                <a:latin typeface="Batang" pitchFamily="18" charset="-127"/>
              </a:rPr>
              <a:t>,</a:t>
            </a:r>
            <a:r>
              <a:rPr lang="ru-RU" altLang="en-US" sz="2700" dirty="0">
                <a:solidFill>
                  <a:srgbClr val="203A7B"/>
                </a:solidFill>
                <a:latin typeface="Times New Roman" pitchFamily="18" charset="0"/>
              </a:rPr>
              <a:t> </a:t>
            </a:r>
          </a:p>
          <a:p>
            <a:pPr marL="352425" indent="-352425" eaLnBrk="1" latinLnBrk="1" hangingPunct="1">
              <a:spcBef>
                <a:spcPct val="20000"/>
              </a:spcBef>
            </a:pPr>
            <a:r>
              <a:rPr lang="ru-RU" altLang="en-US" sz="2700" dirty="0">
                <a:solidFill>
                  <a:srgbClr val="203A7B"/>
                </a:solidFill>
                <a:latin typeface="Times New Roman" pitchFamily="18" charset="0"/>
              </a:rPr>
              <a:t>воспитатель быстрее поймет его и </a:t>
            </a:r>
          </a:p>
          <a:p>
            <a:pPr marL="352425" indent="-352425" eaLnBrk="1" latinLnBrk="1" hangingPunct="1">
              <a:spcBef>
                <a:spcPct val="20000"/>
              </a:spcBef>
            </a:pPr>
            <a:r>
              <a:rPr lang="ru-RU" altLang="en-US" sz="2700" dirty="0">
                <a:solidFill>
                  <a:srgbClr val="203A7B"/>
                </a:solidFill>
                <a:latin typeface="Times New Roman" pitchFamily="18" charset="0"/>
              </a:rPr>
              <a:t>установит контакт</a:t>
            </a:r>
            <a:r>
              <a:rPr lang="ru-RU" altLang="en-US" sz="2700" dirty="0">
                <a:solidFill>
                  <a:srgbClr val="203A7B"/>
                </a:solidFill>
                <a:latin typeface="Batang" pitchFamily="18" charset="-127"/>
              </a:rPr>
              <a:t>.</a:t>
            </a:r>
            <a:r>
              <a:rPr lang="ru-RU" altLang="en-US" sz="2700" dirty="0">
                <a:solidFill>
                  <a:srgbClr val="203A7B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0075" y="315913"/>
            <a:ext cx="4535488" cy="62134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74538" cy="684688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11269" name="Rectangle 5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defTabSz="-2946400" latinLnBrk="0">
              <a:lnSpc>
                <a:spcPct val="100000"/>
              </a:lnSpc>
            </a:pP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III</a:t>
            </a:r>
            <a:r>
              <a:rPr lang="ru-RU" altLang="en-US" sz="3200" b="1" dirty="0" smtClean="0">
                <a:solidFill>
                  <a:srgbClr val="7030A0"/>
                </a:solidFill>
              </a:rPr>
              <a:t>.</a:t>
            </a:r>
            <a:r>
              <a:rPr lang="ru-RU" alt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Заключительный </a:t>
            </a:r>
            <a:r>
              <a:rPr lang="ru-RU" altLang="en-US" sz="3200" dirty="0">
                <a:solidFill>
                  <a:srgbClr val="203A7B"/>
                </a:solidFill>
                <a:latin typeface="Arial"/>
              </a:rPr>
              <a:t>–</a:t>
            </a:r>
            <a:r>
              <a:rPr lang="ru-RU" altLang="en-US" sz="3200" dirty="0">
                <a:solidFill>
                  <a:srgbClr val="203A7B"/>
                </a:solidFill>
                <a:latin typeface="Times New Roman" pitchFamily="18" charset="0"/>
              </a:rPr>
              <a:t> ребёнок начинает посещать детский сад </a:t>
            </a:r>
            <a:r>
              <a:rPr lang="ru-RU" altLang="en-US" sz="3200" dirty="0" smtClean="0">
                <a:solidFill>
                  <a:srgbClr val="203A7B"/>
                </a:solidFill>
                <a:latin typeface="Times New Roman" pitchFamily="18" charset="0"/>
              </a:rPr>
              <a:t> полный день</a:t>
            </a:r>
            <a:r>
              <a:rPr lang="ru-RU" altLang="en-US" sz="3200" dirty="0">
                <a:solidFill>
                  <a:srgbClr val="203A7B"/>
                </a:solidFill>
              </a:rPr>
              <a:t>.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3" y="1555750"/>
            <a:ext cx="9767887" cy="45370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74538" cy="684688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12293" name="Rectangle 5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defTabSz="-2946400" latinLnBrk="0">
              <a:lnSpc>
                <a:spcPct val="100000"/>
              </a:lnSpc>
            </a:pPr>
            <a:r>
              <a:rPr lang="ru-RU" altLang="en-US" sz="4000" b="1" i="1" dirty="0">
                <a:solidFill>
                  <a:srgbClr val="203A7B"/>
                </a:solidFill>
                <a:latin typeface="Arial Black" pitchFamily="34" charset="0"/>
              </a:rPr>
              <a:t> </a:t>
            </a:r>
            <a:r>
              <a:rPr lang="ru-RU" altLang="en-US" sz="4000" b="1" i="1" dirty="0" smtClean="0">
                <a:solidFill>
                  <a:srgbClr val="7030A0"/>
                </a:solidFill>
                <a:latin typeface="Arial Black" pitchFamily="34" charset="0"/>
              </a:rPr>
              <a:t>Выделяют три </a:t>
            </a:r>
            <a:r>
              <a:rPr lang="ru-RU" altLang="en-US" sz="4000" b="1" i="1" dirty="0">
                <a:solidFill>
                  <a:srgbClr val="7030A0"/>
                </a:solidFill>
                <a:latin typeface="Arial Black" pitchFamily="34" charset="0"/>
              </a:rPr>
              <a:t>с</a:t>
            </a:r>
            <a:r>
              <a:rPr lang="ru-RU" altLang="en-US" sz="4000" b="1" i="1" dirty="0" smtClean="0">
                <a:solidFill>
                  <a:srgbClr val="7030A0"/>
                </a:solidFill>
                <a:latin typeface="Arial Black" pitchFamily="34" charset="0"/>
              </a:rPr>
              <a:t>тепени  </a:t>
            </a:r>
            <a:r>
              <a:rPr lang="ru-RU" altLang="en-US" sz="4000" b="1" i="1" dirty="0">
                <a:solidFill>
                  <a:srgbClr val="7030A0"/>
                </a:solidFill>
                <a:latin typeface="Arial Black" pitchFamily="34" charset="0"/>
              </a:rPr>
              <a:t>адаптации</a:t>
            </a:r>
            <a:r>
              <a:rPr lang="ru-RU" altLang="en-US" sz="4000" b="1" i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412875" y="1595438"/>
            <a:ext cx="10152063" cy="449738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1" latinLnBrk="1" hangingPunct="1">
              <a:spcBef>
                <a:spcPct val="20000"/>
              </a:spcBef>
            </a:pPr>
            <a:endParaRPr lang="ru-RU" altLang="en-US" sz="3100" dirty="0" smtClean="0">
              <a:solidFill>
                <a:srgbClr val="203A7B"/>
              </a:solidFill>
              <a:latin typeface="Batang" pitchFamily="18" charset="-127"/>
            </a:endParaRPr>
          </a:p>
          <a:p>
            <a:pPr algn="just" eaLnBrk="1" latinLnBrk="1" hangingPunct="1">
              <a:spcBef>
                <a:spcPct val="20000"/>
              </a:spcBef>
            </a:pPr>
            <a:r>
              <a:rPr lang="ru-RU" altLang="en-US" sz="3100" b="1" dirty="0" smtClean="0">
                <a:solidFill>
                  <a:srgbClr val="203A7B"/>
                </a:solidFill>
                <a:latin typeface="Batang" pitchFamily="18" charset="-127"/>
              </a:rPr>
              <a:t>Легкая степень </a:t>
            </a:r>
            <a:r>
              <a:rPr lang="en-US" altLang="en-US" sz="3100" b="1" dirty="0" smtClean="0">
                <a:solidFill>
                  <a:srgbClr val="203A7B"/>
                </a:solidFill>
                <a:latin typeface="Batang" pitchFamily="18" charset="-127"/>
              </a:rPr>
              <a:t>  -  </a:t>
            </a:r>
            <a:r>
              <a:rPr lang="ru-RU" altLang="en-US" sz="3100" dirty="0" smtClean="0">
                <a:solidFill>
                  <a:srgbClr val="203A7B"/>
                </a:solidFill>
                <a:latin typeface="Batang" pitchFamily="18" charset="-127"/>
              </a:rPr>
              <a:t>(15-20 дней)</a:t>
            </a:r>
          </a:p>
          <a:p>
            <a:pPr algn="just" eaLnBrk="1" latinLnBrk="1" hangingPunct="1">
              <a:spcBef>
                <a:spcPct val="20000"/>
              </a:spcBef>
            </a:pPr>
            <a:r>
              <a:rPr lang="ru-RU" altLang="en-US" sz="3100" b="1" dirty="0" smtClean="0">
                <a:solidFill>
                  <a:srgbClr val="203A7B"/>
                </a:solidFill>
                <a:latin typeface="Batang" pitchFamily="18" charset="-127"/>
              </a:rPr>
              <a:t>Средняя степень</a:t>
            </a:r>
            <a:r>
              <a:rPr lang="en-US" altLang="en-US" sz="3100" b="1" dirty="0" smtClean="0">
                <a:solidFill>
                  <a:srgbClr val="203A7B"/>
                </a:solidFill>
                <a:latin typeface="Batang" pitchFamily="18" charset="-127"/>
              </a:rPr>
              <a:t> -</a:t>
            </a:r>
            <a:r>
              <a:rPr lang="ru-RU" altLang="en-US" sz="3100" b="1" dirty="0" smtClean="0">
                <a:solidFill>
                  <a:srgbClr val="203A7B"/>
                </a:solidFill>
                <a:latin typeface="Batang" pitchFamily="18" charset="-127"/>
              </a:rPr>
              <a:t> </a:t>
            </a:r>
            <a:r>
              <a:rPr lang="en-US" altLang="en-US" sz="3100" b="1" dirty="0" smtClean="0">
                <a:solidFill>
                  <a:srgbClr val="203A7B"/>
                </a:solidFill>
                <a:latin typeface="Batang" pitchFamily="18" charset="-127"/>
              </a:rPr>
              <a:t> </a:t>
            </a:r>
            <a:r>
              <a:rPr lang="ru-RU" altLang="en-US" sz="3100" dirty="0" smtClean="0">
                <a:solidFill>
                  <a:srgbClr val="203A7B"/>
                </a:solidFill>
                <a:latin typeface="Batang" pitchFamily="18" charset="-127"/>
              </a:rPr>
              <a:t>(16-35 дней)</a:t>
            </a:r>
          </a:p>
          <a:p>
            <a:pPr algn="just" eaLnBrk="1" latinLnBrk="1" hangingPunct="1">
              <a:spcBef>
                <a:spcPct val="20000"/>
              </a:spcBef>
            </a:pPr>
            <a:r>
              <a:rPr lang="ru-RU" altLang="en-US" sz="3100" b="1" dirty="0" smtClean="0">
                <a:solidFill>
                  <a:srgbClr val="203A7B"/>
                </a:solidFill>
                <a:latin typeface="Batang" pitchFamily="18" charset="-127"/>
              </a:rPr>
              <a:t>Тяжелая степень </a:t>
            </a:r>
            <a:r>
              <a:rPr lang="en-US" altLang="en-US" sz="3100" b="1" dirty="0" smtClean="0">
                <a:solidFill>
                  <a:srgbClr val="203A7B"/>
                </a:solidFill>
                <a:latin typeface="Batang" pitchFamily="18" charset="-127"/>
              </a:rPr>
              <a:t>-  </a:t>
            </a:r>
            <a:r>
              <a:rPr lang="ru-RU" altLang="en-US" sz="3100" dirty="0" smtClean="0">
                <a:solidFill>
                  <a:srgbClr val="203A7B"/>
                </a:solidFill>
                <a:latin typeface="Batang" pitchFamily="18" charset="-127"/>
              </a:rPr>
              <a:t>(35- 60 дней)</a:t>
            </a:r>
            <a:endParaRPr lang="ru-RU" altLang="en-US" sz="3100" dirty="0">
              <a:solidFill>
                <a:srgbClr val="203A7B"/>
              </a:solidFill>
              <a:latin typeface="Batang" pitchFamily="18" charset="-127"/>
            </a:endParaRPr>
          </a:p>
        </p:txBody>
      </p:sp>
    </p:spTree>
  </p:cSld>
  <p:clrMapOvr>
    <a:masterClrMapping/>
  </p:clrMapOvr>
  <p:transition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74538" cy="684688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06425" y="254000"/>
            <a:ext cx="11239500" cy="58324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1" latinLnBrk="1" hangingPunct="1">
              <a:spcBef>
                <a:spcPct val="20000"/>
              </a:spcBef>
            </a:pPr>
            <a:r>
              <a:rPr lang="ru-RU" altLang="en-US" sz="3000" dirty="0" smtClean="0">
                <a:solidFill>
                  <a:srgbClr val="203A7B"/>
                </a:solidFill>
                <a:latin typeface="Batang" pitchFamily="18" charset="-127"/>
              </a:rPr>
              <a:t>                    </a:t>
            </a:r>
            <a:r>
              <a:rPr lang="ru-RU" altLang="en-US" sz="3000" b="1" dirty="0" smtClean="0">
                <a:solidFill>
                  <a:srgbClr val="7030A0"/>
                </a:solidFill>
                <a:latin typeface="Batang" pitchFamily="18" charset="-127"/>
              </a:rPr>
              <a:t>Легкая адаптация</a:t>
            </a:r>
            <a:r>
              <a:rPr lang="ru-RU" altLang="en-US" sz="3000" dirty="0" smtClean="0">
                <a:solidFill>
                  <a:srgbClr val="7030A0"/>
                </a:solidFill>
                <a:latin typeface="Batang" pitchFamily="18" charset="-127"/>
              </a:rPr>
              <a:t>:</a:t>
            </a:r>
          </a:p>
          <a:p>
            <a:pPr algn="just" eaLnBrk="1" latinLnBrk="1" hangingPunct="1">
              <a:spcBef>
                <a:spcPct val="20000"/>
              </a:spcBef>
            </a:pPr>
            <a:r>
              <a:rPr lang="ru-RU" altLang="en-US" sz="3000" dirty="0">
                <a:solidFill>
                  <a:srgbClr val="203A7B"/>
                </a:solidFill>
                <a:latin typeface="Batang" pitchFamily="18" charset="-127"/>
              </a:rPr>
              <a:t>-</a:t>
            </a:r>
            <a:r>
              <a:rPr lang="ru-RU" altLang="en-US" sz="3000" dirty="0" smtClean="0">
                <a:solidFill>
                  <a:srgbClr val="203A7B"/>
                </a:solidFill>
                <a:latin typeface="Batang" pitchFamily="18" charset="-127"/>
              </a:rPr>
              <a:t>Временное нарушение сна (нормализуется в течении 7-10 дней);</a:t>
            </a:r>
          </a:p>
          <a:p>
            <a:pPr algn="just" eaLnBrk="1" latinLnBrk="1" hangingPunct="1">
              <a:spcBef>
                <a:spcPct val="20000"/>
              </a:spcBef>
            </a:pPr>
            <a:r>
              <a:rPr lang="ru-RU" altLang="en-US" sz="3000" dirty="0" smtClean="0">
                <a:solidFill>
                  <a:srgbClr val="203A7B"/>
                </a:solidFill>
                <a:latin typeface="Batang" pitchFamily="18" charset="-127"/>
              </a:rPr>
              <a:t>-неадекватные эмоциональные реакции (капризы, замкнутость, агрессия, угнетенное состояние и т. д.; </a:t>
            </a:r>
          </a:p>
          <a:p>
            <a:pPr algn="just" eaLnBrk="1" latinLnBrk="1" hangingPunct="1">
              <a:spcBef>
                <a:spcPct val="20000"/>
              </a:spcBef>
            </a:pPr>
            <a:r>
              <a:rPr lang="ru-RU" altLang="en-US" sz="3000" dirty="0" smtClean="0">
                <a:solidFill>
                  <a:srgbClr val="203A7B"/>
                </a:solidFill>
                <a:latin typeface="Batang" pitchFamily="18" charset="-127"/>
              </a:rPr>
              <a:t>-изменения в речевой, ориентировочной и игровой активности приходит в норму  за 20-30 дней;</a:t>
            </a:r>
          </a:p>
          <a:p>
            <a:pPr algn="just" eaLnBrk="1" latinLnBrk="1" hangingPunct="1">
              <a:spcBef>
                <a:spcPct val="20000"/>
              </a:spcBef>
            </a:pPr>
            <a:r>
              <a:rPr lang="ru-RU" altLang="en-US" sz="3000" dirty="0" smtClean="0">
                <a:solidFill>
                  <a:srgbClr val="203A7B"/>
                </a:solidFill>
                <a:latin typeface="Batang" pitchFamily="18" charset="-127"/>
              </a:rPr>
              <a:t>-характер взаимоотношений со взрослыми и двигательная активность  не изменяются;</a:t>
            </a:r>
          </a:p>
          <a:p>
            <a:pPr algn="just" eaLnBrk="1" latinLnBrk="1" hangingPunct="1">
              <a:spcBef>
                <a:spcPct val="20000"/>
              </a:spcBef>
            </a:pPr>
            <a:r>
              <a:rPr lang="ru-RU" altLang="en-US" sz="3000" dirty="0" smtClean="0">
                <a:solidFill>
                  <a:srgbClr val="203A7B"/>
                </a:solidFill>
                <a:latin typeface="Batang" pitchFamily="18" charset="-127"/>
              </a:rPr>
              <a:t>-функциональные нарушения практически не выражены,    нормализуются за 2-3 недели, заболеваний не возникает. </a:t>
            </a:r>
            <a:endParaRPr lang="ru-RU" altLang="en-US" sz="3000" dirty="0">
              <a:solidFill>
                <a:srgbClr val="203A7B"/>
              </a:solidFill>
              <a:latin typeface="Batang" pitchFamily="18" charset="-127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043238" y="3200400"/>
            <a:ext cx="6088062" cy="45243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eaLnBrk="1" latinLnBrk="1" hangingPunct="1"/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06801407"/>
      </p:ext>
    </p:extLst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74538" cy="684688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06425" y="254000"/>
            <a:ext cx="11239500" cy="58324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1" latinLnBrk="1" hangingPunct="1">
              <a:spcBef>
                <a:spcPct val="20000"/>
              </a:spcBef>
            </a:pPr>
            <a:r>
              <a:rPr lang="ru-RU" altLang="en-US" sz="3000" b="1" dirty="0" smtClean="0">
                <a:solidFill>
                  <a:srgbClr val="203A7B"/>
                </a:solidFill>
                <a:latin typeface="Batang" pitchFamily="18" charset="-127"/>
              </a:rPr>
              <a:t>                  </a:t>
            </a:r>
            <a:r>
              <a:rPr lang="ru-RU" altLang="en-US" sz="3000" b="1" dirty="0" smtClean="0">
                <a:solidFill>
                  <a:srgbClr val="7030A0"/>
                </a:solidFill>
                <a:latin typeface="Batang" pitchFamily="18" charset="-127"/>
              </a:rPr>
              <a:t>Средняя адаптация</a:t>
            </a:r>
            <a:r>
              <a:rPr lang="ru-RU" altLang="en-US" sz="3000" dirty="0" smtClean="0">
                <a:solidFill>
                  <a:srgbClr val="7030A0"/>
                </a:solidFill>
                <a:latin typeface="Batang" pitchFamily="18" charset="-127"/>
              </a:rPr>
              <a:t>:</a:t>
            </a:r>
          </a:p>
          <a:p>
            <a:pPr algn="just" eaLnBrk="1" latinLnBrk="1" hangingPunct="1">
              <a:spcBef>
                <a:spcPct val="20000"/>
              </a:spcBef>
            </a:pPr>
            <a:r>
              <a:rPr lang="ru-RU" altLang="en-US" sz="2800" dirty="0" smtClean="0">
                <a:solidFill>
                  <a:srgbClr val="203A7B"/>
                </a:solidFill>
                <a:latin typeface="Batang" pitchFamily="18" charset="-127"/>
              </a:rPr>
              <a:t>Все нарушения выражены более и длительно:</a:t>
            </a:r>
          </a:p>
          <a:p>
            <a:pPr marL="457200" indent="-457200" algn="just" eaLnBrk="1" latinLnBrk="1" hangingPunct="1">
              <a:spcBef>
                <a:spcPct val="20000"/>
              </a:spcBef>
              <a:buFontTx/>
              <a:buChar char="-"/>
            </a:pPr>
            <a:r>
              <a:rPr lang="ru-RU" altLang="en-US" sz="2800" dirty="0" smtClean="0">
                <a:solidFill>
                  <a:srgbClr val="203A7B"/>
                </a:solidFill>
                <a:latin typeface="Batang" pitchFamily="18" charset="-127"/>
              </a:rPr>
              <a:t>сон, аппетит восстанавливаются в течение 20-40 дней;</a:t>
            </a:r>
          </a:p>
          <a:p>
            <a:pPr marL="457200" indent="-457200" algn="just" eaLnBrk="1" latinLnBrk="1" hangingPunct="1">
              <a:spcBef>
                <a:spcPct val="20000"/>
              </a:spcBef>
              <a:buFontTx/>
              <a:buChar char="-"/>
            </a:pPr>
            <a:r>
              <a:rPr lang="ru-RU" altLang="en-US" sz="2800" dirty="0">
                <a:solidFill>
                  <a:srgbClr val="203A7B"/>
                </a:solidFill>
                <a:latin typeface="Batang" pitchFamily="18" charset="-127"/>
              </a:rPr>
              <a:t>р</a:t>
            </a:r>
            <a:r>
              <a:rPr lang="ru-RU" altLang="en-US" sz="2800" dirty="0" smtClean="0">
                <a:solidFill>
                  <a:srgbClr val="203A7B"/>
                </a:solidFill>
                <a:latin typeface="Batang" pitchFamily="18" charset="-127"/>
              </a:rPr>
              <a:t>ечевая активность (30-40 дней);</a:t>
            </a:r>
          </a:p>
          <a:p>
            <a:pPr marL="457200" indent="-457200" algn="just" eaLnBrk="1" latinLnBrk="1" hangingPunct="1">
              <a:spcBef>
                <a:spcPct val="20000"/>
              </a:spcBef>
              <a:buFontTx/>
              <a:buChar char="-"/>
            </a:pPr>
            <a:r>
              <a:rPr lang="ru-RU" altLang="en-US" sz="2800" dirty="0" smtClean="0">
                <a:solidFill>
                  <a:srgbClr val="203A7B"/>
                </a:solidFill>
                <a:latin typeface="Batang" pitchFamily="18" charset="-127"/>
              </a:rPr>
              <a:t>эмоциональное состояние  (30 дней);</a:t>
            </a:r>
          </a:p>
          <a:p>
            <a:pPr marL="457200" indent="-457200" algn="just" eaLnBrk="1" latinLnBrk="1" hangingPunct="1">
              <a:spcBef>
                <a:spcPct val="20000"/>
              </a:spcBef>
              <a:buFontTx/>
              <a:buChar char="-"/>
            </a:pPr>
            <a:r>
              <a:rPr lang="ru-RU" altLang="en-US" sz="2800" dirty="0">
                <a:solidFill>
                  <a:srgbClr val="203A7B"/>
                </a:solidFill>
                <a:latin typeface="Batang" pitchFamily="18" charset="-127"/>
              </a:rPr>
              <a:t>д</a:t>
            </a:r>
            <a:r>
              <a:rPr lang="ru-RU" altLang="en-US" sz="2800" dirty="0" smtClean="0">
                <a:solidFill>
                  <a:srgbClr val="203A7B"/>
                </a:solidFill>
                <a:latin typeface="Batang" pitchFamily="18" charset="-127"/>
              </a:rPr>
              <a:t>вигательная активность, претерпевающая значительные      изменения , приходит в норму за 30-35 дней;</a:t>
            </a:r>
          </a:p>
          <a:p>
            <a:pPr marL="457200" indent="-457200" algn="just" eaLnBrk="1" latinLnBrk="1" hangingPunct="1">
              <a:spcBef>
                <a:spcPct val="20000"/>
              </a:spcBef>
              <a:buFontTx/>
              <a:buChar char="-"/>
            </a:pPr>
            <a:r>
              <a:rPr lang="ru-RU" altLang="en-US" sz="2800" dirty="0">
                <a:solidFill>
                  <a:srgbClr val="203A7B"/>
                </a:solidFill>
                <a:latin typeface="Batang" pitchFamily="18" charset="-127"/>
              </a:rPr>
              <a:t>в</a:t>
            </a:r>
            <a:r>
              <a:rPr lang="ru-RU" altLang="en-US" sz="2800" dirty="0" smtClean="0">
                <a:solidFill>
                  <a:srgbClr val="203A7B"/>
                </a:solidFill>
                <a:latin typeface="Batang" pitchFamily="18" charset="-127"/>
              </a:rPr>
              <a:t>заимодействие со взрослыми и сверстниками не                 нарушаются;</a:t>
            </a:r>
          </a:p>
          <a:p>
            <a:pPr marL="457200" indent="-457200" algn="just" eaLnBrk="1" latinLnBrk="1" hangingPunct="1">
              <a:spcBef>
                <a:spcPct val="20000"/>
              </a:spcBef>
              <a:buFontTx/>
              <a:buChar char="-"/>
            </a:pPr>
            <a:r>
              <a:rPr lang="ru-RU" altLang="en-US" sz="2800" dirty="0">
                <a:solidFill>
                  <a:srgbClr val="203A7B"/>
                </a:solidFill>
                <a:latin typeface="Batang" pitchFamily="18" charset="-127"/>
              </a:rPr>
              <a:t>ф</a:t>
            </a:r>
            <a:r>
              <a:rPr lang="ru-RU" altLang="en-US" sz="2800" dirty="0" smtClean="0">
                <a:solidFill>
                  <a:srgbClr val="203A7B"/>
                </a:solidFill>
                <a:latin typeface="Batang" pitchFamily="18" charset="-127"/>
              </a:rPr>
              <a:t>ункциональные изменения отчетливо выражены, фиксируются заболевания( например, острая респираторная инфекция). </a:t>
            </a:r>
            <a:endParaRPr lang="ru-RU" altLang="en-US" sz="2800" dirty="0">
              <a:solidFill>
                <a:srgbClr val="203A7B"/>
              </a:solidFill>
              <a:latin typeface="Batang" pitchFamily="18" charset="-127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043238" y="3200400"/>
            <a:ext cx="6088062" cy="45243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eaLnBrk="1" latinLnBrk="1" hangingPunct="1"/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55266727"/>
      </p:ext>
    </p:extLst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Титульный слайд">
  <a:themeElements>
    <a:clrScheme name="">
      <a:dk1>
        <a:srgbClr val="000000"/>
      </a:dk1>
      <a:lt1>
        <a:srgbClr val="FFFFFF"/>
      </a:lt1>
      <a:dk2>
        <a:srgbClr val="000000"/>
      </a:dk2>
      <a:lt2>
        <a:srgbClr val="FAF3DB"/>
      </a:lt2>
      <a:accent1>
        <a:srgbClr val="6182D6"/>
      </a:accent1>
      <a:accent2>
        <a:srgbClr val="FF843A"/>
      </a:accent2>
      <a:accent3>
        <a:srgbClr val="FFFFFF"/>
      </a:accent3>
      <a:accent4>
        <a:srgbClr val="000000"/>
      </a:accent4>
      <a:accent5>
        <a:srgbClr val="B7C1E8"/>
      </a:accent5>
      <a:accent6>
        <a:srgbClr val="E77734"/>
      </a:accent6>
      <a:hlink>
        <a:srgbClr val="0000FF"/>
      </a:hlink>
      <a:folHlink>
        <a:srgbClr val="800080"/>
      </a:folHlink>
    </a:clrScheme>
    <a:fontScheme name="Титульный слайд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ru-RU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ru-RU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Титульный слай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Четыре объекта">
  <a:themeElements>
    <a:clrScheme name="">
      <a:dk1>
        <a:srgbClr val="000000"/>
      </a:dk1>
      <a:lt1>
        <a:srgbClr val="FFFFFF"/>
      </a:lt1>
      <a:dk2>
        <a:srgbClr val="000000"/>
      </a:dk2>
      <a:lt2>
        <a:srgbClr val="FAF3DB"/>
      </a:lt2>
      <a:accent1>
        <a:srgbClr val="6182D6"/>
      </a:accent1>
      <a:accent2>
        <a:srgbClr val="FF843A"/>
      </a:accent2>
      <a:accent3>
        <a:srgbClr val="FFFFFF"/>
      </a:accent3>
      <a:accent4>
        <a:srgbClr val="000000"/>
      </a:accent4>
      <a:accent5>
        <a:srgbClr val="B7C1E8"/>
      </a:accent5>
      <a:accent6>
        <a:srgbClr val="E77734"/>
      </a:accent6>
      <a:hlink>
        <a:srgbClr val="0000FF"/>
      </a:hlink>
      <a:folHlink>
        <a:srgbClr val="800080"/>
      </a:folHlink>
    </a:clrScheme>
    <a:fontScheme name="Четыре объект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ru-RU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ru-RU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Четыре объект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Четыре объект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Четыре объект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Четыре объект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Четыре объект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Четыре объект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етыре объект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етыре объект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етыре объект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етыре объект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етыре объект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етыре объект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Четыре объекта">
  <a:themeElements>
    <a:clrScheme name="">
      <a:dk1>
        <a:srgbClr val="000000"/>
      </a:dk1>
      <a:lt1>
        <a:srgbClr val="FFFFFF"/>
      </a:lt1>
      <a:dk2>
        <a:srgbClr val="000000"/>
      </a:dk2>
      <a:lt2>
        <a:srgbClr val="FAF3DB"/>
      </a:lt2>
      <a:accent1>
        <a:srgbClr val="6182D6"/>
      </a:accent1>
      <a:accent2>
        <a:srgbClr val="FF843A"/>
      </a:accent2>
      <a:accent3>
        <a:srgbClr val="FFFFFF"/>
      </a:accent3>
      <a:accent4>
        <a:srgbClr val="000000"/>
      </a:accent4>
      <a:accent5>
        <a:srgbClr val="B7C1E8"/>
      </a:accent5>
      <a:accent6>
        <a:srgbClr val="E77734"/>
      </a:accent6>
      <a:hlink>
        <a:srgbClr val="0000FF"/>
      </a:hlink>
      <a:folHlink>
        <a:srgbClr val="800080"/>
      </a:folHlink>
    </a:clrScheme>
    <a:fontScheme name="Четыре объект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ru-RU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ru-RU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Четыре объект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Четыре объект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Четыре объект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Четыре объект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Четыре объект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Четыре объект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етыре объект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етыре объект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етыре объект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етыре объект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етыре объект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етыре объект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Четыре объекта">
  <a:themeElements>
    <a:clrScheme name="">
      <a:dk1>
        <a:srgbClr val="000000"/>
      </a:dk1>
      <a:lt1>
        <a:srgbClr val="FFFFFF"/>
      </a:lt1>
      <a:dk2>
        <a:srgbClr val="000000"/>
      </a:dk2>
      <a:lt2>
        <a:srgbClr val="FAF3DB"/>
      </a:lt2>
      <a:accent1>
        <a:srgbClr val="6182D6"/>
      </a:accent1>
      <a:accent2>
        <a:srgbClr val="FF843A"/>
      </a:accent2>
      <a:accent3>
        <a:srgbClr val="FFFFFF"/>
      </a:accent3>
      <a:accent4>
        <a:srgbClr val="000000"/>
      </a:accent4>
      <a:accent5>
        <a:srgbClr val="B7C1E8"/>
      </a:accent5>
      <a:accent6>
        <a:srgbClr val="E77734"/>
      </a:accent6>
      <a:hlink>
        <a:srgbClr val="0000FF"/>
      </a:hlink>
      <a:folHlink>
        <a:srgbClr val="800080"/>
      </a:folHlink>
    </a:clrScheme>
    <a:fontScheme name="Четыре объект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ru-RU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ru-RU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Четыре объект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Четыре объект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Четыре объект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Четыре объект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Четыре объект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Четыре объект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етыре объект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етыре объект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етыре объект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етыре объект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етыре объект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Четыре объект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Pages>16</Pages>
  <Words>926</Words>
  <Application>Microsoft Office PowerPoint</Application>
  <PresentationFormat>Произвольный</PresentationFormat>
  <Paragraphs>112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Титульный слайд</vt:lpstr>
      <vt:lpstr>Четыре объекта</vt:lpstr>
      <vt:lpstr>Четыре объекта</vt:lpstr>
      <vt:lpstr>Четыре объекта</vt:lpstr>
      <vt:lpstr>Муниципальное бюджетное дошкольное образовательное учреждение детский сад  № 19 г. Белгорода</vt:lpstr>
      <vt:lpstr>Что такое адаптация?</vt:lpstr>
      <vt:lpstr>Презентация PowerPoint</vt:lpstr>
      <vt:lpstr>Адаптационный период условно можно разделить    на несколько этапов:</vt:lpstr>
      <vt:lpstr>Презентация PowerPoint</vt:lpstr>
      <vt:lpstr>III.Заключительный – ребёнок начинает посещать детский сад  полный день.</vt:lpstr>
      <vt:lpstr> Выделяют три степени  адаптации: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Трудности в работе с детьми раннего возраста  в адаптационный период:</vt:lpstr>
      <vt:lpstr>Советы родителям:</vt:lpstr>
      <vt:lpstr>Презентация PowerPoint</vt:lpstr>
      <vt:lpstr>Успехи адаптационного периода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 № 146» г. Рязань</dc:title>
  <dc:creator>user</dc:creator>
  <cp:lastModifiedBy>Пользователь</cp:lastModifiedBy>
  <cp:revision>21</cp:revision>
  <cp:lastPrinted>1601-01-01T00:00:00Z</cp:lastPrinted>
  <dcterms:created xsi:type="dcterms:W3CDTF">2019-11-25T14:59:58Z</dcterms:created>
  <dcterms:modified xsi:type="dcterms:W3CDTF">2023-06-15T08:11:06Z</dcterms:modified>
</cp:coreProperties>
</file>